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gjocUD6X8hkgiW5yuWAc8SvfMN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1d0cc4796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1d0cc479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1d0cc4796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1d0cc479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1d0cc4796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1d0cc479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50" y="3482225"/>
            <a:ext cx="9144000" cy="3375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title"/>
          </p:nvPr>
        </p:nvSpPr>
        <p:spPr>
          <a:xfrm>
            <a:off x="419100" y="133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Compassion Circle</a:t>
            </a:r>
            <a:endParaRPr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1550">
                <a:latin typeface="Poppins"/>
                <a:ea typeface="Poppins"/>
                <a:cs typeface="Poppins"/>
                <a:sym typeface="Poppins"/>
              </a:rPr>
              <a:t>Healing-Centred Placemaking</a:t>
            </a:r>
            <a:endParaRPr sz="155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8583" l="0" r="5767" t="0"/>
          <a:stretch/>
        </p:blipFill>
        <p:spPr>
          <a:xfrm>
            <a:off x="38125" y="1863200"/>
            <a:ext cx="9144000" cy="49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title="A Brilliant Thing Logo 20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314" y="0"/>
            <a:ext cx="4271375" cy="1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-50" y="3482225"/>
            <a:ext cx="9144000" cy="3375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>
            <p:ph type="title"/>
          </p:nvPr>
        </p:nvSpPr>
        <p:spPr>
          <a:xfrm>
            <a:off x="97075" y="0"/>
            <a:ext cx="904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6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Purpose </a:t>
            </a:r>
            <a:endParaRPr>
              <a:solidFill>
                <a:schemeClr val="accent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238000" y="1011000"/>
            <a:ext cx="8705400" cy="4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B763A1"/>
                </a:solidFill>
                <a:latin typeface="Poppins"/>
                <a:ea typeface="Poppins"/>
                <a:cs typeface="Poppins"/>
                <a:sym typeface="Poppins"/>
              </a:rPr>
              <a:t>To embed healing-centred and trauma-informed practices across VCSE organisations in Bolton.</a:t>
            </a:r>
            <a:endParaRPr b="1" sz="2000">
              <a:solidFill>
                <a:srgbClr val="B763A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B763A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•"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Build a supportive Community of Practice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•"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Deliver learning programme to strengthen and support sector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•"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Establish Advocates and Supporters for compassionate practice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549" y="3482225"/>
            <a:ext cx="5998170" cy="33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-50" y="3482225"/>
            <a:ext cx="9144000" cy="3375900"/>
          </a:xfrm>
          <a:prstGeom prst="rect">
            <a:avLst/>
          </a:prstGeom>
          <a:solidFill>
            <a:srgbClr val="B763A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>
            <p:ph type="title"/>
          </p:nvPr>
        </p:nvSpPr>
        <p:spPr>
          <a:xfrm>
            <a:off x="0" y="274650"/>
            <a:ext cx="507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What</a:t>
            </a:r>
            <a:r>
              <a:rPr lang="en-US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’s</a:t>
            </a:r>
            <a:r>
              <a:rPr lang="en-US" sz="44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 Happened?</a:t>
            </a:r>
            <a:endParaRPr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32150" y="1725450"/>
            <a:ext cx="4212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•"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7 core sessions delivered, with 2 more planned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•"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24+ individuals engaged in workshops, mentoring, and reflective practice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Ripple Effect Mapping workshop conducted</a:t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Evaluation framework developed</a:t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Engagement with 25+ VCSE organisations and audit data gathered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898" y="0"/>
            <a:ext cx="38591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-50" y="3482225"/>
            <a:ext cx="9144000" cy="3375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>
                <a:solidFill>
                  <a:schemeClr val="accent6"/>
                </a:solidFill>
              </a:rPr>
              <a:t>’s Changing?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347600" y="1290200"/>
            <a:ext cx="8229600" cy="4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Personal:</a:t>
            </a: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 Growth in confidence, facilitation, and intentional leadership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Relational: </a:t>
            </a: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Increased empathy, connection, awareness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Operational:</a:t>
            </a: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 Better boundary setting, inclusive planning, and team sharing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Sector:</a:t>
            </a: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New training ideas, improved practices, and readiness to scale</a:t>
            </a:r>
            <a:b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Systemic (planned)</a:t>
            </a: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: Micro-Missions to embed healing-centred culture across Bolton</a:t>
            </a:r>
            <a:endParaRPr sz="3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1d0cc4796_0_17"/>
          <p:cNvSpPr/>
          <p:nvPr/>
        </p:nvSpPr>
        <p:spPr>
          <a:xfrm>
            <a:off x="-50" y="3482225"/>
            <a:ext cx="9144000" cy="3375900"/>
          </a:xfrm>
          <a:prstGeom prst="rect">
            <a:avLst/>
          </a:prstGeom>
          <a:solidFill>
            <a:srgbClr val="F3BCD3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71d0cc4796_0_17"/>
          <p:cNvPicPr preferRelativeResize="0"/>
          <p:nvPr/>
        </p:nvPicPr>
        <p:blipFill rotWithShape="1">
          <a:blip r:embed="rId3">
            <a:alphaModFix/>
          </a:blip>
          <a:srcRect b="-4646" l="0" r="-9637" t="0"/>
          <a:stretch/>
        </p:blipFill>
        <p:spPr>
          <a:xfrm>
            <a:off x="-50" y="-78300"/>
            <a:ext cx="4323449" cy="7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71d0cc4796_0_17"/>
          <p:cNvSpPr txBox="1"/>
          <p:nvPr>
            <p:ph type="title"/>
          </p:nvPr>
        </p:nvSpPr>
        <p:spPr>
          <a:xfrm>
            <a:off x="3933175" y="274650"/>
            <a:ext cx="521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>
                <a:solidFill>
                  <a:schemeClr val="accent6"/>
                </a:solidFill>
              </a:rPr>
              <a:t> are we learning?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8" name="Google Shape;118;g371d0cc4796_0_17"/>
          <p:cNvSpPr txBox="1"/>
          <p:nvPr>
            <p:ph idx="1" type="body"/>
          </p:nvPr>
        </p:nvSpPr>
        <p:spPr>
          <a:xfrm>
            <a:off x="4329925" y="1584550"/>
            <a:ext cx="4417200" cy="5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The programme covers healing-centred foundations, team rhythm, decision-making, and leadership. It explores trauma-informed culture, reflection, and sector impact.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We are exploring money beliefs connected to trauma and how to create community, advocacy, and systems-focused action.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g371d0cc4796_0_17" title="20230524_142320__1_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73" y="125223"/>
            <a:ext cx="3134375" cy="10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1d0cc4796_0_7"/>
          <p:cNvSpPr txBox="1"/>
          <p:nvPr>
            <p:ph idx="1" type="body"/>
          </p:nvPr>
        </p:nvSpPr>
        <p:spPr>
          <a:xfrm>
            <a:off x="457200" y="1600200"/>
            <a:ext cx="8229600" cy="4089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4513">
                <a:solidFill>
                  <a:srgbClr val="22222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“Thank you for the session today, time to pause, reflect and then act was really powerful for me.  I felt so much better, more energised and got loads done this afternoon.  </a:t>
            </a:r>
            <a:r>
              <a:rPr i="1" lang="en-US" sz="4513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Thanks also for agreeing to take a look at my proposal. </a:t>
            </a:r>
            <a:r>
              <a:rPr i="1" lang="en-US" sz="4513">
                <a:solidFill>
                  <a:srgbClr val="22222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 really feel the benefit from all we have done together.  My confidence in myself and feeling safe in being vulnerable has come on immensely.</a:t>
            </a:r>
            <a:r>
              <a:rPr i="1" lang="en-US" sz="4513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” </a:t>
            </a:r>
            <a:endParaRPr i="1" sz="4513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-US" sz="4513">
                <a:solidFill>
                  <a:srgbClr val="C25EA4"/>
                </a:solidFill>
                <a:latin typeface="Poppins"/>
                <a:ea typeface="Poppins"/>
                <a:cs typeface="Poppins"/>
                <a:sym typeface="Poppins"/>
              </a:rPr>
              <a:t>Compassion Circle Participant</a:t>
            </a:r>
            <a:endParaRPr b="1" sz="4513">
              <a:solidFill>
                <a:srgbClr val="C25EA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71d0cc4796_0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What Matters?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394575" y="0"/>
            <a:ext cx="544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What’s Next?</a:t>
            </a:r>
            <a:endParaRPr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258300" y="911275"/>
            <a:ext cx="6477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B763A1"/>
                </a:solidFill>
                <a:latin typeface="Poppins"/>
                <a:ea typeface="Poppins"/>
                <a:cs typeface="Poppins"/>
                <a:sym typeface="Poppins"/>
              </a:rPr>
              <a:t>How can we share compassion across Bolton?</a:t>
            </a:r>
            <a:endParaRPr b="1" sz="2000">
              <a:solidFill>
                <a:srgbClr val="B763A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Host events and workshops including: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   • Community of Practice (July)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   • Compassionate Money Workshop (July)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   • Podcast Recording (Sept)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   • Compassion Circle Out Loud! (Sept)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Support Advocates through sessions and Reflective Practice</a:t>
            </a:r>
            <a:br>
              <a:rPr lang="en-US" sz="2000"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Plan ‘Micro-Missions’ World Mental Health Day collective action</a:t>
            </a:r>
            <a:br>
              <a:rPr lang="en-US" sz="1600">
                <a:latin typeface="Poppins"/>
                <a:ea typeface="Poppins"/>
                <a:cs typeface="Poppins"/>
                <a:sym typeface="Poppins"/>
              </a:rPr>
            </a:br>
            <a:endParaRPr sz="1600"/>
          </a:p>
        </p:txBody>
      </p:sp>
      <p:pic>
        <p:nvPicPr>
          <p:cNvPr id="132" name="Google Shape;132;p5" title="20250528_111941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800" y="0"/>
            <a:ext cx="2876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1d0cc4796_0_34"/>
          <p:cNvSpPr/>
          <p:nvPr/>
        </p:nvSpPr>
        <p:spPr>
          <a:xfrm>
            <a:off x="-50" y="3482225"/>
            <a:ext cx="9144000" cy="3375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371d0cc4796_0_34" title="A brilliant thing extra social photos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9" y="0"/>
            <a:ext cx="45742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71d0cc4796_0_34"/>
          <p:cNvSpPr txBox="1"/>
          <p:nvPr>
            <p:ph type="title"/>
          </p:nvPr>
        </p:nvSpPr>
        <p:spPr>
          <a:xfrm>
            <a:off x="394575" y="0"/>
            <a:ext cx="377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More!</a:t>
            </a:r>
            <a:endParaRPr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g371d0cc4796_0_34"/>
          <p:cNvSpPr txBox="1"/>
          <p:nvPr/>
        </p:nvSpPr>
        <p:spPr>
          <a:xfrm>
            <a:off x="187875" y="1033375"/>
            <a:ext cx="4136700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B763A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We redesign harmful systems, create healing-centred organisations and help people create brilliant futures.</a:t>
            </a:r>
            <a:endParaRPr b="1" sz="2100">
              <a:solidFill>
                <a:srgbClr val="B763A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 find out more about Healing-Centred Design, Compassion Circle and The Brilliant Club visit</a:t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www.brilliantthing.co.uk</a:t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