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61" r:id="rId3"/>
    <p:sldId id="327" r:id="rId4"/>
    <p:sldId id="328" r:id="rId5"/>
    <p:sldId id="326" r:id="rId6"/>
    <p:sldId id="317" r:id="rId7"/>
  </p:sldIdLst>
  <p:sldSz cx="18288000" cy="10287000"/>
  <p:notesSz cx="6858000" cy="9144000"/>
  <p:embeddedFontLst>
    <p:embeddedFont>
      <p:font typeface="Lato" panose="020F0502020204030203" pitchFamily="34" charset="0"/>
      <p:regular r:id="rId9"/>
      <p:bold r:id="rId10"/>
      <p:italic r:id="rId11"/>
      <p:boldItalic r:id="rId12"/>
    </p:embeddedFont>
    <p:embeddedFont>
      <p:font typeface="Notulen Serif Display" panose="020B0604020202020204" charset="0"/>
      <p:regular r:id="rId13"/>
      <p:bold r:id="rId14"/>
    </p:embeddedFont>
    <p:embeddedFont>
      <p:font typeface="Poppins" panose="00000500000000000000" pitchFamily="2"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0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9" autoAdjust="0"/>
    <p:restoredTop sz="74468" autoAdjust="0"/>
  </p:normalViewPr>
  <p:slideViewPr>
    <p:cSldViewPr>
      <p:cViewPr varScale="1">
        <p:scale>
          <a:sx n="31" d="100"/>
          <a:sy n="31" d="100"/>
        </p:scale>
        <p:origin x="1644" y="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B9A812-06D5-49AC-BEDF-36FAF53B755D}" type="datetimeFigureOut">
              <a:rPr lang="en-GB" smtClean="0"/>
              <a:t>27/01/2025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7D38D3-A076-497B-998B-0EC3BDB1531D}" type="slidenum">
              <a:rPr lang="en-GB" smtClean="0"/>
              <a:t>‹#›</a:t>
            </a:fld>
            <a:endParaRPr lang="en-GB"/>
          </a:p>
        </p:txBody>
      </p:sp>
    </p:spTree>
    <p:extLst>
      <p:ext uri="{BB962C8B-B14F-4D97-AF65-F5344CB8AC3E}">
        <p14:creationId xmlns:p14="http://schemas.microsoft.com/office/powerpoint/2010/main" val="610605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Lato" panose="020F0502020204030203" pitchFamily="34" charset="0"/>
                <a:ea typeface="Lato" panose="020F0502020204030203" pitchFamily="34" charset="0"/>
                <a:cs typeface="Lato" panose="020F0502020204030203" pitchFamily="34" charset="0"/>
              </a:rPr>
              <a:t>A programme of business support, delivered in Bolton, designed specifically for your socially-minded or charitable organisation.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Lato" panose="020F0502020204030203" pitchFamily="34" charset="0"/>
                <a:ea typeface="Lato" panose="020F0502020204030203" pitchFamily="34" charset="0"/>
                <a:cs typeface="Lato" panose="020F0502020204030203" pitchFamily="34" charset="0"/>
              </a:rPr>
              <a:t>Social enterprises and socially minded businesses.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Lato" panose="020F0502020204030203" pitchFamily="34" charset="0"/>
                <a:ea typeface="Lato" panose="020F0502020204030203" pitchFamily="34" charset="0"/>
                <a:cs typeface="Lato" panose="020F0502020204030203" pitchFamily="34" charset="0"/>
              </a:rPr>
              <a:t>Proper Good </a:t>
            </a:r>
            <a:r>
              <a:rPr lang="en-GB" sz="1200" dirty="0">
                <a:latin typeface="Lato" panose="020F0502020204030203" pitchFamily="34" charset="0"/>
                <a:ea typeface="Lato" panose="020F0502020204030203" pitchFamily="34" charset="0"/>
                <a:cs typeface="Lato" panose="020F0502020204030203" pitchFamily="34" charset="0"/>
              </a:rPr>
              <a:t>is a joint funding programme established by Access and Better Society Capital that aims to support the development of stronger, more resilient and sustainable social economies by helping social enterprises to develop and thrive.</a:t>
            </a:r>
          </a:p>
          <a:p>
            <a:endParaRPr lang="en-GB" dirty="0"/>
          </a:p>
        </p:txBody>
      </p:sp>
      <p:sp>
        <p:nvSpPr>
          <p:cNvPr id="4" name="Slide Number Placeholder 3"/>
          <p:cNvSpPr>
            <a:spLocks noGrp="1"/>
          </p:cNvSpPr>
          <p:nvPr>
            <p:ph type="sldNum" sz="quarter" idx="5"/>
          </p:nvPr>
        </p:nvSpPr>
        <p:spPr/>
        <p:txBody>
          <a:bodyPr/>
          <a:lstStyle/>
          <a:p>
            <a:fld id="{797D38D3-A076-497B-998B-0EC3BDB1531D}" type="slidenum">
              <a:rPr lang="en-GB" smtClean="0"/>
              <a:t>1</a:t>
            </a:fld>
            <a:endParaRPr lang="en-GB"/>
          </a:p>
        </p:txBody>
      </p:sp>
    </p:spTree>
    <p:extLst>
      <p:ext uri="{BB962C8B-B14F-4D97-AF65-F5344CB8AC3E}">
        <p14:creationId xmlns:p14="http://schemas.microsoft.com/office/powerpoint/2010/main" val="468377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is here from a social enterprise?</a:t>
            </a:r>
          </a:p>
          <a:p>
            <a:r>
              <a:rPr lang="en-GB" dirty="0"/>
              <a:t>What is the definition of a social enterprise?</a:t>
            </a:r>
          </a:p>
        </p:txBody>
      </p:sp>
      <p:sp>
        <p:nvSpPr>
          <p:cNvPr id="4" name="Slide Number Placeholder 3"/>
          <p:cNvSpPr>
            <a:spLocks noGrp="1"/>
          </p:cNvSpPr>
          <p:nvPr>
            <p:ph type="sldNum" sz="quarter" idx="5"/>
          </p:nvPr>
        </p:nvSpPr>
        <p:spPr/>
        <p:txBody>
          <a:bodyPr/>
          <a:lstStyle/>
          <a:p>
            <a:fld id="{797D38D3-A076-497B-998B-0EC3BDB1531D}" type="slidenum">
              <a:rPr lang="en-GB" smtClean="0"/>
              <a:t>2</a:t>
            </a:fld>
            <a:endParaRPr lang="en-GB"/>
          </a:p>
        </p:txBody>
      </p:sp>
    </p:spTree>
    <p:extLst>
      <p:ext uri="{BB962C8B-B14F-4D97-AF65-F5344CB8AC3E}">
        <p14:creationId xmlns:p14="http://schemas.microsoft.com/office/powerpoint/2010/main" val="3274558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D9BA7-626F-19F4-8F8C-E24072D9D6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012E0A-44F4-2FFC-88E9-F4D841750E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5A53C7-BDEE-ACF0-35FA-2939636FDF3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0A7F588-0A8F-5DB6-41D7-7FB0F6A7C435}"/>
              </a:ext>
            </a:extLst>
          </p:cNvPr>
          <p:cNvSpPr>
            <a:spLocks noGrp="1"/>
          </p:cNvSpPr>
          <p:nvPr>
            <p:ph type="sldNum" sz="quarter" idx="5"/>
          </p:nvPr>
        </p:nvSpPr>
        <p:spPr/>
        <p:txBody>
          <a:bodyPr/>
          <a:lstStyle/>
          <a:p>
            <a:fld id="{797D38D3-A076-497B-998B-0EC3BDB1531D}" type="slidenum">
              <a:rPr lang="en-GB" smtClean="0"/>
              <a:t>3</a:t>
            </a:fld>
            <a:endParaRPr lang="en-GB"/>
          </a:p>
        </p:txBody>
      </p:sp>
    </p:spTree>
    <p:extLst>
      <p:ext uri="{BB962C8B-B14F-4D97-AF65-F5344CB8AC3E}">
        <p14:creationId xmlns:p14="http://schemas.microsoft.com/office/powerpoint/2010/main" val="1175438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5C1FD-2112-4E7A-E4BD-88E394C749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D44652-96DA-C095-83A7-240A604AA7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752A9A-947F-B1D6-6A35-717ECEABE47C}"/>
              </a:ext>
            </a:extLst>
          </p:cNvPr>
          <p:cNvSpPr>
            <a:spLocks noGrp="1"/>
          </p:cNvSpPr>
          <p:nvPr>
            <p:ph type="body" idx="1"/>
          </p:nvPr>
        </p:nvSpPr>
        <p:spPr/>
        <p:txBody>
          <a:bodyPr/>
          <a:lstStyle/>
          <a:p>
            <a:r>
              <a:rPr lang="en-GB" dirty="0"/>
              <a:t>In the UK, "trading" for charities refers to activities that involve selling goods or services in a commercial manner, with the aim of generating income. These activities are distinct from a charity’s primary purpose of pursuing charitable objectives. For example, if a charity operates a shop or provides paid services, that would be considered trading.</a:t>
            </a:r>
          </a:p>
          <a:p>
            <a:r>
              <a:rPr lang="en-GB" dirty="0"/>
              <a:t>When it comes to contracts with the local authority, it can count as trading if the charity is being paid for services in a way that is more akin to a business transaction, rather than a charitable grant. For instance, if a local authority contracts a charity to provide a service (such as running a community </a:t>
            </a:r>
            <a:r>
              <a:rPr lang="en-GB" dirty="0" err="1"/>
              <a:t>center</a:t>
            </a:r>
            <a:r>
              <a:rPr lang="en-GB" dirty="0"/>
              <a:t> or providing care services) and pays the charity for that service, this would typically be considered trading.</a:t>
            </a:r>
          </a:p>
          <a:p>
            <a:r>
              <a:rPr lang="en-GB" dirty="0"/>
              <a:t>However, the key distinction is that if the contract directly supports the charity’s charitable purposes, such as delivering a project that furthers the charity’s mission (rather than just being a financial transaction), it may be viewed more as a grant or funding, rather than trading. This can sometimes be a grey area, and each situation is considered on a case-by-case basis.</a:t>
            </a:r>
          </a:p>
          <a:p>
            <a:r>
              <a:rPr lang="en-GB" dirty="0"/>
              <a:t>If a charity is trading (including contracts with local authorities), they may be subject to taxation on that income, depending on the nature of the activity and whether it qualifies for any exemptions (for example, if the trading income is used for charitable purposes, there could be reliefs available).</a:t>
            </a:r>
          </a:p>
          <a:p>
            <a:endParaRPr lang="en-GB" dirty="0"/>
          </a:p>
        </p:txBody>
      </p:sp>
      <p:sp>
        <p:nvSpPr>
          <p:cNvPr id="4" name="Slide Number Placeholder 3">
            <a:extLst>
              <a:ext uri="{FF2B5EF4-FFF2-40B4-BE49-F238E27FC236}">
                <a16:creationId xmlns:a16="http://schemas.microsoft.com/office/drawing/2014/main" id="{165E3E6A-1CCF-9FBF-94ED-3660112DCEDA}"/>
              </a:ext>
            </a:extLst>
          </p:cNvPr>
          <p:cNvSpPr>
            <a:spLocks noGrp="1"/>
          </p:cNvSpPr>
          <p:nvPr>
            <p:ph type="sldNum" sz="quarter" idx="5"/>
          </p:nvPr>
        </p:nvSpPr>
        <p:spPr/>
        <p:txBody>
          <a:bodyPr/>
          <a:lstStyle/>
          <a:p>
            <a:fld id="{797D38D3-A076-497B-998B-0EC3BDB1531D}" type="slidenum">
              <a:rPr lang="en-GB" smtClean="0"/>
              <a:t>4</a:t>
            </a:fld>
            <a:endParaRPr lang="en-GB"/>
          </a:p>
        </p:txBody>
      </p:sp>
    </p:spTree>
    <p:extLst>
      <p:ext uri="{BB962C8B-B14F-4D97-AF65-F5344CB8AC3E}">
        <p14:creationId xmlns:p14="http://schemas.microsoft.com/office/powerpoint/2010/main" val="3840890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are looking to diversify income</a:t>
            </a:r>
          </a:p>
        </p:txBody>
      </p:sp>
      <p:sp>
        <p:nvSpPr>
          <p:cNvPr id="4" name="Slide Number Placeholder 3"/>
          <p:cNvSpPr>
            <a:spLocks noGrp="1"/>
          </p:cNvSpPr>
          <p:nvPr>
            <p:ph type="sldNum" sz="quarter" idx="5"/>
          </p:nvPr>
        </p:nvSpPr>
        <p:spPr/>
        <p:txBody>
          <a:bodyPr/>
          <a:lstStyle/>
          <a:p>
            <a:fld id="{797D38D3-A076-497B-998B-0EC3BDB1531D}" type="slidenum">
              <a:rPr lang="en-GB" smtClean="0"/>
              <a:t>5</a:t>
            </a:fld>
            <a:endParaRPr lang="en-GB"/>
          </a:p>
        </p:txBody>
      </p:sp>
    </p:spTree>
    <p:extLst>
      <p:ext uri="{BB962C8B-B14F-4D97-AF65-F5344CB8AC3E}">
        <p14:creationId xmlns:p14="http://schemas.microsoft.com/office/powerpoint/2010/main" val="487228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7D38D3-A076-497B-998B-0EC3BDB1531D}" type="slidenum">
              <a:rPr lang="en-GB" smtClean="0"/>
              <a:t>6</a:t>
            </a:fld>
            <a:endParaRPr lang="en-GB"/>
          </a:p>
        </p:txBody>
      </p:sp>
    </p:spTree>
    <p:extLst>
      <p:ext uri="{BB962C8B-B14F-4D97-AF65-F5344CB8AC3E}">
        <p14:creationId xmlns:p14="http://schemas.microsoft.com/office/powerpoint/2010/main" val="315714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png"/><Relationship Id="rId10" Type="http://schemas.openxmlformats.org/officeDocument/2006/relationships/image" Target="../media/image18.png"/><Relationship Id="rId4" Type="http://schemas.openxmlformats.org/officeDocument/2006/relationships/image" Target="../media/image13.svg"/><Relationship Id="rId9"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srcRect t="15271"/>
          <a:stretch>
            <a:fillRect/>
          </a:stretch>
        </p:blipFill>
        <p:spPr>
          <a:xfrm>
            <a:off x="1600200" y="964518"/>
            <a:ext cx="5636576" cy="2686394"/>
          </a:xfrm>
          <a:prstGeom prst="rect">
            <a:avLst/>
          </a:prstGeom>
        </p:spPr>
      </p:pic>
      <p:pic>
        <p:nvPicPr>
          <p:cNvPr id="2" name="Picture 2"/>
          <p:cNvPicPr>
            <a:picLocks noChangeAspect="1"/>
          </p:cNvPicPr>
          <p:nvPr/>
        </p:nvPicPr>
        <p:blipFill>
          <a:blip r:embed="rId4"/>
          <a:stretch>
            <a:fillRect/>
          </a:stretch>
        </p:blipFill>
        <p:spPr>
          <a:xfrm>
            <a:off x="1220433" y="3346987"/>
            <a:ext cx="2183658" cy="1237406"/>
          </a:xfrm>
          <a:prstGeom prst="rect">
            <a:avLst/>
          </a:prstGeom>
        </p:spPr>
      </p:pic>
      <p:pic>
        <p:nvPicPr>
          <p:cNvPr id="10" name="Picture 9">
            <a:extLst>
              <a:ext uri="{FF2B5EF4-FFF2-40B4-BE49-F238E27FC236}">
                <a16:creationId xmlns:a16="http://schemas.microsoft.com/office/drawing/2014/main" id="{46652B1A-8682-4F31-2BE4-149E2B44EA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3829" y="5087844"/>
            <a:ext cx="5029199" cy="3670325"/>
          </a:xfrm>
          <a:prstGeom prst="rect">
            <a:avLst/>
          </a:prstGeom>
        </p:spPr>
      </p:pic>
      <p:pic>
        <p:nvPicPr>
          <p:cNvPr id="20" name="Picture 19">
            <a:extLst>
              <a:ext uri="{FF2B5EF4-FFF2-40B4-BE49-F238E27FC236}">
                <a16:creationId xmlns:a16="http://schemas.microsoft.com/office/drawing/2014/main" id="{631E52FD-3E91-10B5-4ED8-6391B8ACA8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4115" y="3477938"/>
            <a:ext cx="2882598" cy="1275791"/>
          </a:xfrm>
          <a:prstGeom prst="rect">
            <a:avLst/>
          </a:prstGeom>
        </p:spPr>
      </p:pic>
      <p:pic>
        <p:nvPicPr>
          <p:cNvPr id="5" name="Picture 4">
            <a:extLst>
              <a:ext uri="{FF2B5EF4-FFF2-40B4-BE49-F238E27FC236}">
                <a16:creationId xmlns:a16="http://schemas.microsoft.com/office/drawing/2014/main" id="{DCF7AAB9-4786-DF3B-5476-9095698097E6}"/>
              </a:ext>
            </a:extLst>
          </p:cNvPr>
          <p:cNvPicPr>
            <a:picLocks noChangeAspect="1"/>
          </p:cNvPicPr>
          <p:nvPr/>
        </p:nvPicPr>
        <p:blipFill>
          <a:blip r:embed="rId7"/>
          <a:stretch>
            <a:fillRect/>
          </a:stretch>
        </p:blipFill>
        <p:spPr>
          <a:xfrm>
            <a:off x="10534416" y="905109"/>
            <a:ext cx="6371678" cy="2686394"/>
          </a:xfrm>
          <a:prstGeom prst="rect">
            <a:avLst/>
          </a:prstGeom>
        </p:spPr>
      </p:pic>
      <p:pic>
        <p:nvPicPr>
          <p:cNvPr id="8" name="Picture 7">
            <a:extLst>
              <a:ext uri="{FF2B5EF4-FFF2-40B4-BE49-F238E27FC236}">
                <a16:creationId xmlns:a16="http://schemas.microsoft.com/office/drawing/2014/main" id="{99A26CF8-0580-8A76-599D-933348A6AC37}"/>
              </a:ext>
            </a:extLst>
          </p:cNvPr>
          <p:cNvPicPr>
            <a:picLocks noChangeAspect="1"/>
          </p:cNvPicPr>
          <p:nvPr/>
        </p:nvPicPr>
        <p:blipFill>
          <a:blip r:embed="rId8"/>
          <a:stretch>
            <a:fillRect/>
          </a:stretch>
        </p:blipFill>
        <p:spPr>
          <a:xfrm>
            <a:off x="10913656" y="3591503"/>
            <a:ext cx="5893103" cy="501040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793203" y="-839938"/>
            <a:ext cx="7545334" cy="7545334"/>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802728" y="6485758"/>
            <a:ext cx="7545334" cy="7545334"/>
          </a:xfrm>
          <a:prstGeom prst="rect">
            <a:avLst/>
          </a:prstGeom>
        </p:spPr>
      </p:pic>
      <p:pic>
        <p:nvPicPr>
          <p:cNvPr id="4" name="Picture 4"/>
          <p:cNvPicPr>
            <a:picLocks noChangeAspect="1"/>
          </p:cNvPicPr>
          <p:nvPr/>
        </p:nvPicPr>
        <p:blipFill>
          <a:blip r:embed="rId5"/>
          <a:srcRect t="15271"/>
          <a:stretch>
            <a:fillRect/>
          </a:stretch>
        </p:blipFill>
        <p:spPr>
          <a:xfrm>
            <a:off x="14000298" y="8346463"/>
            <a:ext cx="3826461" cy="1823674"/>
          </a:xfrm>
          <a:prstGeom prst="rect">
            <a:avLst/>
          </a:prstGeom>
        </p:spPr>
      </p:pic>
      <p:sp>
        <p:nvSpPr>
          <p:cNvPr id="5" name="TextBox 5"/>
          <p:cNvSpPr txBox="1"/>
          <p:nvPr/>
        </p:nvSpPr>
        <p:spPr>
          <a:xfrm>
            <a:off x="3733800" y="3543300"/>
            <a:ext cx="13905073" cy="1753429"/>
          </a:xfrm>
          <a:prstGeom prst="rect">
            <a:avLst/>
          </a:prstGeom>
        </p:spPr>
        <p:txBody>
          <a:bodyPr lIns="0" tIns="0" rIns="0" bIns="0" rtlCol="0" anchor="t">
            <a:spAutoFit/>
          </a:bodyPr>
          <a:lstStyle/>
          <a:p>
            <a:pPr>
              <a:lnSpc>
                <a:spcPts val="14144"/>
              </a:lnSpc>
            </a:pPr>
            <a:r>
              <a:rPr lang="en-US" sz="10400" dirty="0">
                <a:solidFill>
                  <a:srgbClr val="000000"/>
                </a:solidFill>
                <a:latin typeface="Notulen Serif Display"/>
              </a:rPr>
              <a:t>Social Enterprises</a:t>
            </a:r>
          </a:p>
        </p:txBody>
      </p:sp>
    </p:spTree>
    <p:extLst>
      <p:ext uri="{BB962C8B-B14F-4D97-AF65-F5344CB8AC3E}">
        <p14:creationId xmlns:p14="http://schemas.microsoft.com/office/powerpoint/2010/main" val="3359554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E8E57-675A-7659-28E4-45F352D4843D}"/>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9B9C14B5-230A-B6CB-848D-1ECCB3AE43A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793203" y="-839938"/>
            <a:ext cx="7545334" cy="7545334"/>
          </a:xfrm>
          <a:prstGeom prst="rect">
            <a:avLst/>
          </a:prstGeom>
        </p:spPr>
      </p:pic>
      <p:pic>
        <p:nvPicPr>
          <p:cNvPr id="3" name="Picture 3">
            <a:extLst>
              <a:ext uri="{FF2B5EF4-FFF2-40B4-BE49-F238E27FC236}">
                <a16:creationId xmlns:a16="http://schemas.microsoft.com/office/drawing/2014/main" id="{2D621964-3726-E279-5C71-76AD349F77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802728" y="6485758"/>
            <a:ext cx="7545334" cy="7545334"/>
          </a:xfrm>
          <a:prstGeom prst="rect">
            <a:avLst/>
          </a:prstGeom>
        </p:spPr>
      </p:pic>
      <p:pic>
        <p:nvPicPr>
          <p:cNvPr id="4" name="Picture 4">
            <a:extLst>
              <a:ext uri="{FF2B5EF4-FFF2-40B4-BE49-F238E27FC236}">
                <a16:creationId xmlns:a16="http://schemas.microsoft.com/office/drawing/2014/main" id="{2F89163E-00FB-F121-4A65-5FDB8A25F919}"/>
              </a:ext>
            </a:extLst>
          </p:cNvPr>
          <p:cNvPicPr>
            <a:picLocks noChangeAspect="1"/>
          </p:cNvPicPr>
          <p:nvPr/>
        </p:nvPicPr>
        <p:blipFill>
          <a:blip r:embed="rId5"/>
          <a:srcRect t="15271"/>
          <a:stretch>
            <a:fillRect/>
          </a:stretch>
        </p:blipFill>
        <p:spPr>
          <a:xfrm>
            <a:off x="13792200" y="921056"/>
            <a:ext cx="3826461" cy="1823674"/>
          </a:xfrm>
          <a:prstGeom prst="rect">
            <a:avLst/>
          </a:prstGeom>
        </p:spPr>
      </p:pic>
      <p:sp>
        <p:nvSpPr>
          <p:cNvPr id="5" name="TextBox 5">
            <a:extLst>
              <a:ext uri="{FF2B5EF4-FFF2-40B4-BE49-F238E27FC236}">
                <a16:creationId xmlns:a16="http://schemas.microsoft.com/office/drawing/2014/main" id="{DA983C4C-2D23-CFB3-354A-C0A33052A6D5}"/>
              </a:ext>
            </a:extLst>
          </p:cNvPr>
          <p:cNvSpPr txBox="1"/>
          <p:nvPr/>
        </p:nvSpPr>
        <p:spPr>
          <a:xfrm>
            <a:off x="3505200" y="1082777"/>
            <a:ext cx="13905073" cy="1753429"/>
          </a:xfrm>
          <a:prstGeom prst="rect">
            <a:avLst/>
          </a:prstGeom>
        </p:spPr>
        <p:txBody>
          <a:bodyPr lIns="0" tIns="0" rIns="0" bIns="0" rtlCol="0" anchor="t">
            <a:spAutoFit/>
          </a:bodyPr>
          <a:lstStyle/>
          <a:p>
            <a:pPr>
              <a:lnSpc>
                <a:spcPts val="14144"/>
              </a:lnSpc>
            </a:pPr>
            <a:r>
              <a:rPr lang="en-US" sz="10400" dirty="0">
                <a:solidFill>
                  <a:srgbClr val="000000"/>
                </a:solidFill>
                <a:latin typeface="Notulen Serif Display"/>
              </a:rPr>
              <a:t>Social Enterprises</a:t>
            </a:r>
          </a:p>
        </p:txBody>
      </p:sp>
      <p:sp>
        <p:nvSpPr>
          <p:cNvPr id="7" name="TextBox 6">
            <a:extLst>
              <a:ext uri="{FF2B5EF4-FFF2-40B4-BE49-F238E27FC236}">
                <a16:creationId xmlns:a16="http://schemas.microsoft.com/office/drawing/2014/main" id="{5F77758D-1A98-EA5D-0227-769A58ADB6F4}"/>
              </a:ext>
            </a:extLst>
          </p:cNvPr>
          <p:cNvSpPr txBox="1"/>
          <p:nvPr/>
        </p:nvSpPr>
        <p:spPr>
          <a:xfrm>
            <a:off x="3560618" y="3056971"/>
            <a:ext cx="11544300" cy="523220"/>
          </a:xfrm>
          <a:prstGeom prst="rect">
            <a:avLst/>
          </a:prstGeom>
          <a:noFill/>
        </p:spPr>
        <p:txBody>
          <a:bodyPr wrap="square">
            <a:spAutoFit/>
          </a:bodyPr>
          <a:lstStyle/>
          <a:p>
            <a:r>
              <a:rPr lang="en-GB" sz="2800" b="0" i="0" dirty="0">
                <a:solidFill>
                  <a:srgbClr val="49267F"/>
                </a:solidFill>
                <a:effectLst/>
                <a:latin typeface="Poppins" panose="00000500000000000000" pitchFamily="2" charset="0"/>
              </a:rPr>
              <a:t>There is no single, legal definition of a social enterprise</a:t>
            </a:r>
            <a:endParaRPr lang="en-GB" sz="2800" dirty="0"/>
          </a:p>
        </p:txBody>
      </p:sp>
      <p:sp>
        <p:nvSpPr>
          <p:cNvPr id="9" name="TextBox 8">
            <a:extLst>
              <a:ext uri="{FF2B5EF4-FFF2-40B4-BE49-F238E27FC236}">
                <a16:creationId xmlns:a16="http://schemas.microsoft.com/office/drawing/2014/main" id="{0135B505-0491-D574-CE6F-97065EF696A2}"/>
              </a:ext>
            </a:extLst>
          </p:cNvPr>
          <p:cNvSpPr txBox="1"/>
          <p:nvPr/>
        </p:nvSpPr>
        <p:spPr>
          <a:xfrm>
            <a:off x="3525982" y="3926247"/>
            <a:ext cx="12420600" cy="3108543"/>
          </a:xfrm>
          <a:prstGeom prst="rect">
            <a:avLst/>
          </a:prstGeom>
          <a:noFill/>
        </p:spPr>
        <p:txBody>
          <a:bodyPr wrap="square">
            <a:spAutoFit/>
          </a:bodyPr>
          <a:lstStyle/>
          <a:p>
            <a:r>
              <a:rPr lang="en-GB" sz="2800" b="0" i="0" dirty="0">
                <a:solidFill>
                  <a:srgbClr val="49267F"/>
                </a:solidFill>
                <a:effectLst/>
                <a:latin typeface="Poppins" panose="00000500000000000000" pitchFamily="2" charset="0"/>
              </a:rPr>
              <a:t>Any organisation that:</a:t>
            </a:r>
          </a:p>
          <a:p>
            <a:endParaRPr lang="en-GB" sz="2800" b="0" i="0" dirty="0">
              <a:solidFill>
                <a:srgbClr val="49267F"/>
              </a:solidFill>
              <a:effectLst/>
              <a:latin typeface="Poppins" panose="00000500000000000000" pitchFamily="2" charset="0"/>
            </a:endParaRPr>
          </a:p>
          <a:p>
            <a:pPr marL="457200" indent="-457200">
              <a:buFont typeface="Arial" panose="020B0604020202020204" pitchFamily="34" charset="0"/>
              <a:buChar char="•"/>
            </a:pPr>
            <a:r>
              <a:rPr lang="en-GB" sz="2800" dirty="0">
                <a:solidFill>
                  <a:srgbClr val="49267F"/>
                </a:solidFill>
                <a:latin typeface="Poppins" panose="00000500000000000000" pitchFamily="2" charset="0"/>
              </a:rPr>
              <a:t>A</a:t>
            </a:r>
            <a:r>
              <a:rPr lang="en-GB" sz="2800" b="0" i="0" dirty="0">
                <a:solidFill>
                  <a:srgbClr val="49267F"/>
                </a:solidFill>
                <a:effectLst/>
                <a:latin typeface="Poppins" panose="00000500000000000000" pitchFamily="2" charset="0"/>
              </a:rPr>
              <a:t>ims to generate over half its income through trade</a:t>
            </a:r>
          </a:p>
          <a:p>
            <a:pPr marL="457200" indent="-457200">
              <a:buFont typeface="Arial" panose="020B0604020202020204" pitchFamily="34" charset="0"/>
              <a:buChar char="•"/>
            </a:pPr>
            <a:r>
              <a:rPr lang="en-GB" sz="2800" dirty="0">
                <a:solidFill>
                  <a:srgbClr val="49267F"/>
                </a:solidFill>
                <a:latin typeface="Poppins" panose="00000500000000000000" pitchFamily="2" charset="0"/>
              </a:rPr>
              <a:t>H</a:t>
            </a:r>
            <a:r>
              <a:rPr lang="en-GB" sz="2800" b="0" i="0" dirty="0">
                <a:solidFill>
                  <a:srgbClr val="49267F"/>
                </a:solidFill>
                <a:effectLst/>
                <a:latin typeface="Poppins" panose="00000500000000000000" pitchFamily="2" charset="0"/>
              </a:rPr>
              <a:t>as a clear social mission enshrined in its governing documents, </a:t>
            </a:r>
          </a:p>
          <a:p>
            <a:pPr marL="457200" indent="-457200">
              <a:buFont typeface="Arial" panose="020B0604020202020204" pitchFamily="34" charset="0"/>
              <a:buChar char="•"/>
            </a:pPr>
            <a:r>
              <a:rPr lang="en-GB" sz="2800" b="0" i="0" dirty="0">
                <a:solidFill>
                  <a:srgbClr val="49267F"/>
                </a:solidFill>
                <a:effectLst/>
                <a:latin typeface="Poppins" panose="00000500000000000000" pitchFamily="2" charset="0"/>
              </a:rPr>
              <a:t>with an accompanying asset lock, </a:t>
            </a:r>
          </a:p>
          <a:p>
            <a:endParaRPr lang="en-GB" sz="2800" dirty="0">
              <a:solidFill>
                <a:srgbClr val="49267F"/>
              </a:solidFill>
              <a:latin typeface="Poppins" panose="00000500000000000000" pitchFamily="2" charset="0"/>
            </a:endParaRPr>
          </a:p>
          <a:p>
            <a:r>
              <a:rPr lang="en-GB" sz="2800" b="0" i="0" dirty="0">
                <a:solidFill>
                  <a:srgbClr val="49267F"/>
                </a:solidFill>
                <a:effectLst/>
                <a:latin typeface="Poppins" panose="00000500000000000000" pitchFamily="2" charset="0"/>
              </a:rPr>
              <a:t>……is a social enterprise.</a:t>
            </a:r>
            <a:endParaRPr lang="en-GB" sz="2800" dirty="0"/>
          </a:p>
        </p:txBody>
      </p:sp>
      <p:sp>
        <p:nvSpPr>
          <p:cNvPr id="11" name="TextBox 10">
            <a:extLst>
              <a:ext uri="{FF2B5EF4-FFF2-40B4-BE49-F238E27FC236}">
                <a16:creationId xmlns:a16="http://schemas.microsoft.com/office/drawing/2014/main" id="{3D24AD0C-9348-E81F-BA5C-35644A3EABA3}"/>
              </a:ext>
            </a:extLst>
          </p:cNvPr>
          <p:cNvSpPr txBox="1"/>
          <p:nvPr/>
        </p:nvSpPr>
        <p:spPr>
          <a:xfrm>
            <a:off x="3048000" y="7336640"/>
            <a:ext cx="13905073" cy="2246769"/>
          </a:xfrm>
          <a:prstGeom prst="rect">
            <a:avLst/>
          </a:prstGeom>
          <a:noFill/>
        </p:spPr>
        <p:txBody>
          <a:bodyPr wrap="square">
            <a:spAutoFit/>
          </a:bodyPr>
          <a:lstStyle/>
          <a:p>
            <a:pPr algn="ctr"/>
            <a:r>
              <a:rPr lang="en-GB" sz="2800" dirty="0">
                <a:latin typeface="Poppins" panose="00000500000000000000" pitchFamily="2" charset="0"/>
                <a:cs typeface="Poppins" panose="00000500000000000000" pitchFamily="2" charset="0"/>
              </a:rPr>
              <a:t>SEs incorporate themselves in lots of different ways - from CICs &amp; Charitable Incorporated Organisations (CIOs), Charities, Co-ops, Community Benefit Societies &amp; Co-operatives all the way up to Private companies limited by shares and </a:t>
            </a:r>
            <a:r>
              <a:rPr lang="en-GB" sz="2800" dirty="0">
                <a:latin typeface="Lato" panose="020F0502020204030203" pitchFamily="34" charset="0"/>
                <a:ea typeface="Lato" panose="020F0502020204030203" pitchFamily="34" charset="0"/>
                <a:cs typeface="Lato" panose="020F0502020204030203" pitchFamily="34" charset="0"/>
              </a:rPr>
              <a:t>trading charities.</a:t>
            </a:r>
          </a:p>
          <a:p>
            <a:pPr algn="ctr"/>
            <a:r>
              <a:rPr lang="en-GB" sz="2800" dirty="0">
                <a:latin typeface="Lato" panose="020F0502020204030203" pitchFamily="34" charset="0"/>
                <a:ea typeface="Lato" panose="020F0502020204030203" pitchFamily="34" charset="0"/>
                <a:cs typeface="Lato" panose="020F0502020204030203" pitchFamily="34" charset="0"/>
              </a:rPr>
              <a:t> -</a:t>
            </a:r>
            <a:endParaRPr lang="en-GB" sz="28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239191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AB089-3E0A-1A22-4255-24E0E24FB2C3}"/>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79E39238-CD6A-A544-390F-63FDCE1C32E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793203" y="-839938"/>
            <a:ext cx="7545334" cy="7545334"/>
          </a:xfrm>
          <a:prstGeom prst="rect">
            <a:avLst/>
          </a:prstGeom>
        </p:spPr>
      </p:pic>
      <p:pic>
        <p:nvPicPr>
          <p:cNvPr id="3" name="Picture 3">
            <a:extLst>
              <a:ext uri="{FF2B5EF4-FFF2-40B4-BE49-F238E27FC236}">
                <a16:creationId xmlns:a16="http://schemas.microsoft.com/office/drawing/2014/main" id="{0C1FD0E9-8FA9-CA69-8305-148928BE488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802728" y="6485758"/>
            <a:ext cx="7545334" cy="7545334"/>
          </a:xfrm>
          <a:prstGeom prst="rect">
            <a:avLst/>
          </a:prstGeom>
        </p:spPr>
      </p:pic>
      <p:pic>
        <p:nvPicPr>
          <p:cNvPr id="4" name="Picture 4">
            <a:extLst>
              <a:ext uri="{FF2B5EF4-FFF2-40B4-BE49-F238E27FC236}">
                <a16:creationId xmlns:a16="http://schemas.microsoft.com/office/drawing/2014/main" id="{4F271660-7144-E3E1-FD61-C0EC147D64A8}"/>
              </a:ext>
            </a:extLst>
          </p:cNvPr>
          <p:cNvPicPr>
            <a:picLocks noChangeAspect="1"/>
          </p:cNvPicPr>
          <p:nvPr/>
        </p:nvPicPr>
        <p:blipFill>
          <a:blip r:embed="rId5"/>
          <a:srcRect t="15271"/>
          <a:stretch>
            <a:fillRect/>
          </a:stretch>
        </p:blipFill>
        <p:spPr>
          <a:xfrm>
            <a:off x="14000298" y="8346463"/>
            <a:ext cx="3826461" cy="1823674"/>
          </a:xfrm>
          <a:prstGeom prst="rect">
            <a:avLst/>
          </a:prstGeom>
        </p:spPr>
      </p:pic>
      <p:sp>
        <p:nvSpPr>
          <p:cNvPr id="5" name="TextBox 5">
            <a:extLst>
              <a:ext uri="{FF2B5EF4-FFF2-40B4-BE49-F238E27FC236}">
                <a16:creationId xmlns:a16="http://schemas.microsoft.com/office/drawing/2014/main" id="{CD314CCB-F974-8CC2-589C-727A09BBA98E}"/>
              </a:ext>
            </a:extLst>
          </p:cNvPr>
          <p:cNvSpPr txBox="1"/>
          <p:nvPr/>
        </p:nvSpPr>
        <p:spPr>
          <a:xfrm>
            <a:off x="3505200" y="1082777"/>
            <a:ext cx="13905073" cy="1753429"/>
          </a:xfrm>
          <a:prstGeom prst="rect">
            <a:avLst/>
          </a:prstGeom>
        </p:spPr>
        <p:txBody>
          <a:bodyPr lIns="0" tIns="0" rIns="0" bIns="0" rtlCol="0" anchor="t">
            <a:spAutoFit/>
          </a:bodyPr>
          <a:lstStyle/>
          <a:p>
            <a:pPr>
              <a:lnSpc>
                <a:spcPts val="14144"/>
              </a:lnSpc>
            </a:pPr>
            <a:r>
              <a:rPr lang="en-US" sz="10400" dirty="0">
                <a:solidFill>
                  <a:srgbClr val="000000"/>
                </a:solidFill>
                <a:latin typeface="Notulen Serif Display"/>
              </a:rPr>
              <a:t>Trade</a:t>
            </a:r>
          </a:p>
        </p:txBody>
      </p:sp>
      <p:sp>
        <p:nvSpPr>
          <p:cNvPr id="9" name="TextBox 8">
            <a:extLst>
              <a:ext uri="{FF2B5EF4-FFF2-40B4-BE49-F238E27FC236}">
                <a16:creationId xmlns:a16="http://schemas.microsoft.com/office/drawing/2014/main" id="{6920220A-648F-8BAF-797A-9439BDD470FD}"/>
              </a:ext>
            </a:extLst>
          </p:cNvPr>
          <p:cNvSpPr txBox="1"/>
          <p:nvPr/>
        </p:nvSpPr>
        <p:spPr>
          <a:xfrm>
            <a:off x="3352800" y="3463159"/>
            <a:ext cx="12420600" cy="3970318"/>
          </a:xfrm>
          <a:prstGeom prst="rect">
            <a:avLst/>
          </a:prstGeom>
          <a:noFill/>
        </p:spPr>
        <p:txBody>
          <a:bodyPr wrap="square">
            <a:spAutoFit/>
          </a:bodyPr>
          <a:lstStyle/>
          <a:p>
            <a:r>
              <a:rPr lang="en-GB" sz="3200" b="0" i="0" dirty="0">
                <a:solidFill>
                  <a:srgbClr val="4D008C"/>
                </a:solidFill>
                <a:effectLst/>
                <a:latin typeface="GDS Transport"/>
              </a:rPr>
              <a:t>Your charity is trading if it sells goods or services to customers with the aim of generating income.</a:t>
            </a:r>
          </a:p>
          <a:p>
            <a:endParaRPr lang="en-GB" sz="3200" dirty="0">
              <a:solidFill>
                <a:srgbClr val="4D008C"/>
              </a:solidFill>
              <a:latin typeface="GDS Transport"/>
            </a:endParaRPr>
          </a:p>
          <a:p>
            <a:r>
              <a:rPr lang="en-GB" sz="3200" dirty="0">
                <a:solidFill>
                  <a:srgbClr val="4D008C"/>
                </a:solidFill>
              </a:rPr>
              <a:t>Contracts with the local authority can count as trading. For instance, if a local authority contracts a charity to provide a service (such as running a community centre or providing care services) and pays the charity for that service, this would typically be considered trading.</a:t>
            </a:r>
          </a:p>
          <a:p>
            <a:endParaRPr lang="en-GB" sz="2800" dirty="0"/>
          </a:p>
        </p:txBody>
      </p:sp>
    </p:spTree>
    <p:extLst>
      <p:ext uri="{BB962C8B-B14F-4D97-AF65-F5344CB8AC3E}">
        <p14:creationId xmlns:p14="http://schemas.microsoft.com/office/powerpoint/2010/main" val="415519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FA789-11DF-9608-25EB-63D9EACA4DD1}"/>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6469B842-B753-5D12-78B4-F9A04B49723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793203" y="-839938"/>
            <a:ext cx="7545334" cy="7545334"/>
          </a:xfrm>
          <a:prstGeom prst="rect">
            <a:avLst/>
          </a:prstGeom>
        </p:spPr>
      </p:pic>
      <p:pic>
        <p:nvPicPr>
          <p:cNvPr id="3" name="Picture 3">
            <a:extLst>
              <a:ext uri="{FF2B5EF4-FFF2-40B4-BE49-F238E27FC236}">
                <a16:creationId xmlns:a16="http://schemas.microsoft.com/office/drawing/2014/main" id="{BF881680-9045-2AC4-AF31-7B4951D17EC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802728" y="6485758"/>
            <a:ext cx="7545334" cy="7545334"/>
          </a:xfrm>
          <a:prstGeom prst="rect">
            <a:avLst/>
          </a:prstGeom>
        </p:spPr>
      </p:pic>
      <p:pic>
        <p:nvPicPr>
          <p:cNvPr id="4" name="Picture 4">
            <a:extLst>
              <a:ext uri="{FF2B5EF4-FFF2-40B4-BE49-F238E27FC236}">
                <a16:creationId xmlns:a16="http://schemas.microsoft.com/office/drawing/2014/main" id="{18F05809-72A8-0EB6-5321-76112085E058}"/>
              </a:ext>
            </a:extLst>
          </p:cNvPr>
          <p:cNvPicPr>
            <a:picLocks noChangeAspect="1"/>
          </p:cNvPicPr>
          <p:nvPr/>
        </p:nvPicPr>
        <p:blipFill>
          <a:blip r:embed="rId5"/>
          <a:srcRect t="15271"/>
          <a:stretch>
            <a:fillRect/>
          </a:stretch>
        </p:blipFill>
        <p:spPr>
          <a:xfrm>
            <a:off x="14000298" y="8346463"/>
            <a:ext cx="3826461" cy="1823674"/>
          </a:xfrm>
          <a:prstGeom prst="rect">
            <a:avLst/>
          </a:prstGeom>
        </p:spPr>
      </p:pic>
      <p:sp>
        <p:nvSpPr>
          <p:cNvPr id="5" name="TextBox 5">
            <a:extLst>
              <a:ext uri="{FF2B5EF4-FFF2-40B4-BE49-F238E27FC236}">
                <a16:creationId xmlns:a16="http://schemas.microsoft.com/office/drawing/2014/main" id="{94A92825-D003-77A8-CDFC-3AAD33FA5B1B}"/>
              </a:ext>
            </a:extLst>
          </p:cNvPr>
          <p:cNvSpPr txBox="1"/>
          <p:nvPr/>
        </p:nvSpPr>
        <p:spPr>
          <a:xfrm>
            <a:off x="3354227" y="372836"/>
            <a:ext cx="13905073" cy="1753429"/>
          </a:xfrm>
          <a:prstGeom prst="rect">
            <a:avLst/>
          </a:prstGeom>
        </p:spPr>
        <p:txBody>
          <a:bodyPr lIns="0" tIns="0" rIns="0" bIns="0" rtlCol="0" anchor="t">
            <a:spAutoFit/>
          </a:bodyPr>
          <a:lstStyle/>
          <a:p>
            <a:pPr>
              <a:lnSpc>
                <a:spcPts val="14144"/>
              </a:lnSpc>
            </a:pPr>
            <a:r>
              <a:rPr lang="en-US" sz="10400" dirty="0">
                <a:solidFill>
                  <a:srgbClr val="000000"/>
                </a:solidFill>
                <a:latin typeface="Notulen Serif Display"/>
              </a:rPr>
              <a:t>Is Proper Good for you?</a:t>
            </a:r>
          </a:p>
        </p:txBody>
      </p:sp>
      <p:pic>
        <p:nvPicPr>
          <p:cNvPr id="8" name="Picture 7">
            <a:extLst>
              <a:ext uri="{FF2B5EF4-FFF2-40B4-BE49-F238E27FC236}">
                <a16:creationId xmlns:a16="http://schemas.microsoft.com/office/drawing/2014/main" id="{4E4FD8C2-E4D0-5561-925C-907B4E382117}"/>
              </a:ext>
            </a:extLst>
          </p:cNvPr>
          <p:cNvPicPr>
            <a:picLocks noChangeAspect="1"/>
          </p:cNvPicPr>
          <p:nvPr/>
        </p:nvPicPr>
        <p:blipFill>
          <a:blip r:embed="rId6"/>
          <a:stretch>
            <a:fillRect/>
          </a:stretch>
        </p:blipFill>
        <p:spPr>
          <a:xfrm>
            <a:off x="2400301" y="2302265"/>
            <a:ext cx="6705600" cy="4124789"/>
          </a:xfrm>
          <a:prstGeom prst="rect">
            <a:avLst/>
          </a:prstGeom>
        </p:spPr>
      </p:pic>
      <p:pic>
        <p:nvPicPr>
          <p:cNvPr id="10" name="Picture 9">
            <a:extLst>
              <a:ext uri="{FF2B5EF4-FFF2-40B4-BE49-F238E27FC236}">
                <a16:creationId xmlns:a16="http://schemas.microsoft.com/office/drawing/2014/main" id="{6ADE2642-5DAE-5481-22E7-46934398A68C}"/>
              </a:ext>
            </a:extLst>
          </p:cNvPr>
          <p:cNvPicPr>
            <a:picLocks noChangeAspect="1"/>
          </p:cNvPicPr>
          <p:nvPr/>
        </p:nvPicPr>
        <p:blipFill>
          <a:blip r:embed="rId7"/>
          <a:stretch>
            <a:fillRect/>
          </a:stretch>
        </p:blipFill>
        <p:spPr>
          <a:xfrm>
            <a:off x="9182100" y="2543069"/>
            <a:ext cx="8077200" cy="3213084"/>
          </a:xfrm>
          <a:prstGeom prst="rect">
            <a:avLst/>
          </a:prstGeom>
        </p:spPr>
      </p:pic>
      <p:pic>
        <p:nvPicPr>
          <p:cNvPr id="12" name="Picture 11">
            <a:extLst>
              <a:ext uri="{FF2B5EF4-FFF2-40B4-BE49-F238E27FC236}">
                <a16:creationId xmlns:a16="http://schemas.microsoft.com/office/drawing/2014/main" id="{6D053BED-F5CB-0FCC-CCAA-E9BB255FAB4D}"/>
              </a:ext>
            </a:extLst>
          </p:cNvPr>
          <p:cNvPicPr>
            <a:picLocks noChangeAspect="1"/>
          </p:cNvPicPr>
          <p:nvPr/>
        </p:nvPicPr>
        <p:blipFill>
          <a:blip r:embed="rId8"/>
          <a:stretch>
            <a:fillRect/>
          </a:stretch>
        </p:blipFill>
        <p:spPr>
          <a:xfrm>
            <a:off x="3638832" y="6707653"/>
            <a:ext cx="8934168" cy="3206511"/>
          </a:xfrm>
          <a:prstGeom prst="rect">
            <a:avLst/>
          </a:prstGeom>
        </p:spPr>
      </p:pic>
    </p:spTree>
    <p:extLst>
      <p:ext uri="{BB962C8B-B14F-4D97-AF65-F5344CB8AC3E}">
        <p14:creationId xmlns:p14="http://schemas.microsoft.com/office/powerpoint/2010/main" val="3242477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74341">
            <a:off x="-6035223" y="4823277"/>
            <a:ext cx="11708514" cy="11708514"/>
          </a:xfrm>
          <a:prstGeom prst="rect">
            <a:avLst/>
          </a:prstGeom>
        </p:spPr>
      </p:pic>
      <p:pic>
        <p:nvPicPr>
          <p:cNvPr id="3" name="Picture 3"/>
          <p:cNvPicPr>
            <a:picLocks noChangeAspect="1"/>
          </p:cNvPicPr>
          <p:nvPr/>
        </p:nvPicPr>
        <p:blipFill>
          <a:blip r:embed="rId5"/>
          <a:srcRect t="15271"/>
          <a:stretch>
            <a:fillRect/>
          </a:stretch>
        </p:blipFill>
        <p:spPr>
          <a:xfrm>
            <a:off x="12023138" y="8029258"/>
            <a:ext cx="3826461" cy="1823674"/>
          </a:xfrm>
          <a:prstGeom prst="rect">
            <a:avLst/>
          </a:prstGeom>
        </p:spPr>
      </p:pic>
      <p:sp>
        <p:nvSpPr>
          <p:cNvPr id="4" name="TextBox 4"/>
          <p:cNvSpPr txBox="1"/>
          <p:nvPr/>
        </p:nvSpPr>
        <p:spPr>
          <a:xfrm>
            <a:off x="685800" y="434068"/>
            <a:ext cx="17140959" cy="1661737"/>
          </a:xfrm>
          <a:prstGeom prst="rect">
            <a:avLst/>
          </a:prstGeom>
        </p:spPr>
        <p:txBody>
          <a:bodyPr wrap="square" lIns="0" tIns="0" rIns="0" bIns="0" rtlCol="0" anchor="t">
            <a:spAutoFit/>
          </a:bodyPr>
          <a:lstStyle/>
          <a:p>
            <a:pPr>
              <a:lnSpc>
                <a:spcPts val="14144"/>
              </a:lnSpc>
            </a:pPr>
            <a:r>
              <a:rPr lang="en-US" sz="8000" dirty="0">
                <a:solidFill>
                  <a:srgbClr val="000000"/>
                </a:solidFill>
                <a:latin typeface="Notulen Serif Display"/>
              </a:rPr>
              <a:t>Where can you find our info?</a:t>
            </a:r>
          </a:p>
        </p:txBody>
      </p:sp>
      <p:pic>
        <p:nvPicPr>
          <p:cNvPr id="6" name="Picture 13">
            <a:extLst>
              <a:ext uri="{FF2B5EF4-FFF2-40B4-BE49-F238E27FC236}">
                <a16:creationId xmlns:a16="http://schemas.microsoft.com/office/drawing/2014/main" id="{79D82343-D6B6-9F14-A53C-9B3697C9185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607813" y="4505485"/>
            <a:ext cx="1010944" cy="1010944"/>
          </a:xfrm>
          <a:prstGeom prst="rect">
            <a:avLst/>
          </a:prstGeom>
        </p:spPr>
      </p:pic>
      <p:sp>
        <p:nvSpPr>
          <p:cNvPr id="5" name="TextBox 4">
            <a:extLst>
              <a:ext uri="{FF2B5EF4-FFF2-40B4-BE49-F238E27FC236}">
                <a16:creationId xmlns:a16="http://schemas.microsoft.com/office/drawing/2014/main" id="{C8B1F486-137E-DA51-3385-0EF44DDF3464}"/>
              </a:ext>
            </a:extLst>
          </p:cNvPr>
          <p:cNvSpPr txBox="1"/>
          <p:nvPr/>
        </p:nvSpPr>
        <p:spPr>
          <a:xfrm>
            <a:off x="5110853" y="4520258"/>
            <a:ext cx="9677400" cy="646331"/>
          </a:xfrm>
          <a:prstGeom prst="rect">
            <a:avLst/>
          </a:prstGeom>
          <a:noFill/>
        </p:spPr>
        <p:txBody>
          <a:bodyPr wrap="square" rtlCol="0">
            <a:spAutoFit/>
          </a:bodyPr>
          <a:lstStyle/>
          <a:p>
            <a:r>
              <a:rPr lang="en-GB" sz="3600" dirty="0">
                <a:latin typeface="Lato" panose="020F0502020204030203" pitchFamily="34" charset="0"/>
                <a:ea typeface="Lato" panose="020F0502020204030203" pitchFamily="34" charset="0"/>
                <a:cs typeface="Lato" panose="020F0502020204030203" pitchFamily="34" charset="0"/>
              </a:rPr>
              <a:t>propergood@boltoncvs.org.uk</a:t>
            </a:r>
          </a:p>
        </p:txBody>
      </p:sp>
      <p:pic>
        <p:nvPicPr>
          <p:cNvPr id="8" name="Graphic 7" descr="Online Network with solid fill">
            <a:extLst>
              <a:ext uri="{FF2B5EF4-FFF2-40B4-BE49-F238E27FC236}">
                <a16:creationId xmlns:a16="http://schemas.microsoft.com/office/drawing/2014/main" id="{4D4A8766-697F-B382-F615-5118802548E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75757" y="6366007"/>
            <a:ext cx="1275056" cy="1275056"/>
          </a:xfrm>
          <a:prstGeom prst="rect">
            <a:avLst/>
          </a:prstGeom>
        </p:spPr>
      </p:pic>
      <p:sp>
        <p:nvSpPr>
          <p:cNvPr id="9" name="TextBox 8">
            <a:extLst>
              <a:ext uri="{FF2B5EF4-FFF2-40B4-BE49-F238E27FC236}">
                <a16:creationId xmlns:a16="http://schemas.microsoft.com/office/drawing/2014/main" id="{05001337-02A3-D659-9414-A2124D8578C6}"/>
              </a:ext>
            </a:extLst>
          </p:cNvPr>
          <p:cNvSpPr txBox="1"/>
          <p:nvPr/>
        </p:nvSpPr>
        <p:spPr>
          <a:xfrm>
            <a:off x="5110853" y="6515100"/>
            <a:ext cx="6831587" cy="646331"/>
          </a:xfrm>
          <a:prstGeom prst="rect">
            <a:avLst/>
          </a:prstGeom>
          <a:noFill/>
        </p:spPr>
        <p:txBody>
          <a:bodyPr wrap="square" rtlCol="0">
            <a:spAutoFit/>
          </a:bodyPr>
          <a:lstStyle/>
          <a:p>
            <a:r>
              <a:rPr lang="en-GB" sz="3600" dirty="0">
                <a:latin typeface="Lato" panose="020F0502020204030203" pitchFamily="34" charset="0"/>
                <a:ea typeface="Lato" panose="020F0502020204030203" pitchFamily="34" charset="0"/>
                <a:cs typeface="Lato" panose="020F0502020204030203" pitchFamily="34" charset="0"/>
              </a:rPr>
              <a:t>Facebook – Proper Good Bolton</a:t>
            </a:r>
          </a:p>
        </p:txBody>
      </p:sp>
      <p:sp>
        <p:nvSpPr>
          <p:cNvPr id="11" name="TextBox 10">
            <a:extLst>
              <a:ext uri="{FF2B5EF4-FFF2-40B4-BE49-F238E27FC236}">
                <a16:creationId xmlns:a16="http://schemas.microsoft.com/office/drawing/2014/main" id="{E68A8D56-3BD2-0E02-093C-C63DE5AFF086}"/>
              </a:ext>
            </a:extLst>
          </p:cNvPr>
          <p:cNvSpPr txBox="1"/>
          <p:nvPr/>
        </p:nvSpPr>
        <p:spPr>
          <a:xfrm>
            <a:off x="5138845" y="2855512"/>
            <a:ext cx="9911453" cy="646331"/>
          </a:xfrm>
          <a:prstGeom prst="rect">
            <a:avLst/>
          </a:prstGeom>
          <a:noFill/>
        </p:spPr>
        <p:txBody>
          <a:bodyPr wrap="square" rtlCol="0">
            <a:spAutoFit/>
          </a:bodyPr>
          <a:lstStyle/>
          <a:p>
            <a:r>
              <a:rPr lang="en-GB" sz="3600" dirty="0">
                <a:latin typeface="Lato" panose="020F0502020204030203" pitchFamily="34" charset="0"/>
                <a:ea typeface="Lato" panose="020F0502020204030203" pitchFamily="34" charset="0"/>
                <a:cs typeface="Lato" panose="020F0502020204030203" pitchFamily="34" charset="0"/>
              </a:rPr>
              <a:t>www.boltoncvs.org.uk</a:t>
            </a:r>
          </a:p>
        </p:txBody>
      </p:sp>
      <p:pic>
        <p:nvPicPr>
          <p:cNvPr id="13" name="Graphic 12" descr="Internet with solid fill">
            <a:extLst>
              <a:ext uri="{FF2B5EF4-FFF2-40B4-BE49-F238E27FC236}">
                <a16:creationId xmlns:a16="http://schemas.microsoft.com/office/drawing/2014/main" id="{324B6AFC-C064-DFCF-80F3-2B57CBE46E8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347124" y="2476832"/>
            <a:ext cx="1403689" cy="1403689"/>
          </a:xfrm>
          <a:prstGeom prst="rect">
            <a:avLst/>
          </a:prstGeom>
        </p:spPr>
      </p:pic>
    </p:spTree>
    <p:extLst>
      <p:ext uri="{BB962C8B-B14F-4D97-AF65-F5344CB8AC3E}">
        <p14:creationId xmlns:p14="http://schemas.microsoft.com/office/powerpoint/2010/main" val="34301208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13515</TotalTime>
  <Words>562</Words>
  <Application>Microsoft Office PowerPoint</Application>
  <PresentationFormat>Custom</PresentationFormat>
  <Paragraphs>39</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Lato</vt:lpstr>
      <vt:lpstr>GDS Transport</vt:lpstr>
      <vt:lpstr>Calibri</vt:lpstr>
      <vt:lpstr>Notulen Serif Display</vt:lpstr>
      <vt:lpstr>Poppins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 Good slide templates</dc:title>
  <dc:creator>Lory Povah</dc:creator>
  <cp:lastModifiedBy>Helen Clayton</cp:lastModifiedBy>
  <cp:revision>62</cp:revision>
  <dcterms:created xsi:type="dcterms:W3CDTF">2006-08-16T00:00:00Z</dcterms:created>
  <dcterms:modified xsi:type="dcterms:W3CDTF">2025-01-27T11:04:42Z</dcterms:modified>
  <dc:identifier>DAE_vffkzJM</dc:identifier>
</cp:coreProperties>
</file>