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arlow" panose="00000500000000000000" pitchFamily="2" charset="0"/>
      <p:regular r:id="rId17"/>
      <p:bold r:id="rId18"/>
      <p:italic r:id="rId19"/>
      <p:boldItalic r:id="rId20"/>
    </p:embeddedFont>
    <p:embeddedFont>
      <p:font typeface="Barlow Italics" panose="020B0604020202020204" charset="0"/>
      <p:regular r:id="rId21"/>
      <p:italic r:id="rId22"/>
    </p:embeddedFont>
    <p:embeddedFont>
      <p:font typeface="Calibri (MS)" panose="020B0604020202020204" charset="0"/>
      <p:regular r:id="rId23"/>
    </p:embeddedFont>
    <p:embeddedFont>
      <p:font typeface="Calibri (MS) Bold" panose="020B0604020202020204" charset="0"/>
      <p:regular r:id="rId24"/>
      <p:bold r:id="rId25"/>
    </p:embeddedFont>
    <p:embeddedFont>
      <p:font typeface="Calibri (MS) Italics" panose="020B060402020202020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1"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35AB3-0F4B-4264-8FA8-7F626B55DC16}"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04AF-6C23-4B9C-BE49-57BE16050E9A}" type="slidenum">
              <a:rPr lang="en-GB" smtClean="0"/>
              <a:t>‹#›</a:t>
            </a:fld>
            <a:endParaRPr lang="en-GB"/>
          </a:p>
        </p:txBody>
      </p:sp>
    </p:spTree>
    <p:extLst>
      <p:ext uri="{BB962C8B-B14F-4D97-AF65-F5344CB8AC3E}">
        <p14:creationId xmlns:p14="http://schemas.microsoft.com/office/powerpoint/2010/main" val="362711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challenge, affecting everyone at every level of society</a:t>
            </a:r>
          </a:p>
        </p:txBody>
      </p:sp>
      <p:sp>
        <p:nvSpPr>
          <p:cNvPr id="4" name="Slide Number Placeholder 3"/>
          <p:cNvSpPr>
            <a:spLocks noGrp="1"/>
          </p:cNvSpPr>
          <p:nvPr>
            <p:ph type="sldNum" sz="quarter" idx="5"/>
          </p:nvPr>
        </p:nvSpPr>
        <p:spPr/>
        <p:txBody>
          <a:bodyPr/>
          <a:lstStyle/>
          <a:p>
            <a:fld id="{207404AF-6C23-4B9C-BE49-57BE16050E9A}" type="slidenum">
              <a:rPr lang="en-GB" smtClean="0"/>
              <a:t>2</a:t>
            </a:fld>
            <a:endParaRPr lang="en-GB"/>
          </a:p>
        </p:txBody>
      </p:sp>
    </p:spTree>
    <p:extLst>
      <p:ext uri="{BB962C8B-B14F-4D97-AF65-F5344CB8AC3E}">
        <p14:creationId xmlns:p14="http://schemas.microsoft.com/office/powerpoint/2010/main" val="29206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goals establish global consensus around the areas in which we need to see sustainable development – not just about environment, but people too. Everything is connected.</a:t>
            </a:r>
          </a:p>
        </p:txBody>
      </p:sp>
      <p:sp>
        <p:nvSpPr>
          <p:cNvPr id="4" name="Slide Number Placeholder 3"/>
          <p:cNvSpPr>
            <a:spLocks noGrp="1"/>
          </p:cNvSpPr>
          <p:nvPr>
            <p:ph type="sldNum" sz="quarter" idx="5"/>
          </p:nvPr>
        </p:nvSpPr>
        <p:spPr/>
        <p:txBody>
          <a:bodyPr/>
          <a:lstStyle/>
          <a:p>
            <a:fld id="{207404AF-6C23-4B9C-BE49-57BE16050E9A}" type="slidenum">
              <a:rPr lang="en-GB" smtClean="0"/>
              <a:t>3</a:t>
            </a:fld>
            <a:endParaRPr lang="en-GB"/>
          </a:p>
        </p:txBody>
      </p:sp>
    </p:spTree>
    <p:extLst>
      <p:ext uri="{BB962C8B-B14F-4D97-AF65-F5344CB8AC3E}">
        <p14:creationId xmlns:p14="http://schemas.microsoft.com/office/powerpoint/2010/main" val="339872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global challenges need local as well as global responses. Local strategies and approaches are more likely to be effective as they consider the local context. The VCSE sector is hugely important in this – we are connected to, run by and serving our communities, so we have the best ideas of the best approaches to meet some of these big challenges.</a:t>
            </a:r>
          </a:p>
        </p:txBody>
      </p:sp>
      <p:sp>
        <p:nvSpPr>
          <p:cNvPr id="4" name="Slide Number Placeholder 3"/>
          <p:cNvSpPr>
            <a:spLocks noGrp="1"/>
          </p:cNvSpPr>
          <p:nvPr>
            <p:ph type="sldNum" sz="quarter" idx="5"/>
          </p:nvPr>
        </p:nvSpPr>
        <p:spPr/>
        <p:txBody>
          <a:bodyPr/>
          <a:lstStyle/>
          <a:p>
            <a:fld id="{207404AF-6C23-4B9C-BE49-57BE16050E9A}" type="slidenum">
              <a:rPr lang="en-GB" smtClean="0"/>
              <a:t>4</a:t>
            </a:fld>
            <a:endParaRPr lang="en-GB"/>
          </a:p>
        </p:txBody>
      </p:sp>
    </p:spTree>
    <p:extLst>
      <p:ext uri="{BB962C8B-B14F-4D97-AF65-F5344CB8AC3E}">
        <p14:creationId xmlns:p14="http://schemas.microsoft.com/office/powerpoint/2010/main" val="120344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to support you to engage in a process of evaluation – to empower you to acknowledge the good work you are already doing and explore areas where you could make small changes or have influence. To support your organisation to be part of Bolton’s journey to a sustainable town.</a:t>
            </a:r>
          </a:p>
        </p:txBody>
      </p:sp>
      <p:sp>
        <p:nvSpPr>
          <p:cNvPr id="4" name="Slide Number Placeholder 3"/>
          <p:cNvSpPr>
            <a:spLocks noGrp="1"/>
          </p:cNvSpPr>
          <p:nvPr>
            <p:ph type="sldNum" sz="quarter" idx="5"/>
          </p:nvPr>
        </p:nvSpPr>
        <p:spPr/>
        <p:txBody>
          <a:bodyPr/>
          <a:lstStyle/>
          <a:p>
            <a:fld id="{207404AF-6C23-4B9C-BE49-57BE16050E9A}" type="slidenum">
              <a:rPr lang="en-GB" smtClean="0"/>
              <a:t>6</a:t>
            </a:fld>
            <a:endParaRPr lang="en-GB"/>
          </a:p>
        </p:txBody>
      </p:sp>
    </p:spTree>
    <p:extLst>
      <p:ext uri="{BB962C8B-B14F-4D97-AF65-F5344CB8AC3E}">
        <p14:creationId xmlns:p14="http://schemas.microsoft.com/office/powerpoint/2010/main" val="175226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check-in and action plan – Env. Policy. Follow on appointment to draft with Karen.</a:t>
            </a:r>
          </a:p>
        </p:txBody>
      </p:sp>
      <p:sp>
        <p:nvSpPr>
          <p:cNvPr id="4" name="Slide Number Placeholder 3"/>
          <p:cNvSpPr>
            <a:spLocks noGrp="1"/>
          </p:cNvSpPr>
          <p:nvPr>
            <p:ph type="sldNum" sz="quarter" idx="5"/>
          </p:nvPr>
        </p:nvSpPr>
        <p:spPr/>
        <p:txBody>
          <a:bodyPr/>
          <a:lstStyle/>
          <a:p>
            <a:fld id="{207404AF-6C23-4B9C-BE49-57BE16050E9A}" type="slidenum">
              <a:rPr lang="en-GB" smtClean="0"/>
              <a:t>12</a:t>
            </a:fld>
            <a:endParaRPr lang="en-GB"/>
          </a:p>
        </p:txBody>
      </p:sp>
    </p:spTree>
    <p:extLst>
      <p:ext uri="{BB962C8B-B14F-4D97-AF65-F5344CB8AC3E}">
        <p14:creationId xmlns:p14="http://schemas.microsoft.com/office/powerpoint/2010/main" val="29051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your action plan or policy throw up issues/projects etc…</a:t>
            </a:r>
          </a:p>
        </p:txBody>
      </p:sp>
      <p:sp>
        <p:nvSpPr>
          <p:cNvPr id="4" name="Slide Number Placeholder 3"/>
          <p:cNvSpPr>
            <a:spLocks noGrp="1"/>
          </p:cNvSpPr>
          <p:nvPr>
            <p:ph type="sldNum" sz="quarter" idx="5"/>
          </p:nvPr>
        </p:nvSpPr>
        <p:spPr/>
        <p:txBody>
          <a:bodyPr/>
          <a:lstStyle/>
          <a:p>
            <a:fld id="{207404AF-6C23-4B9C-BE49-57BE16050E9A}" type="slidenum">
              <a:rPr lang="en-GB" smtClean="0"/>
              <a:t>13</a:t>
            </a:fld>
            <a:endParaRPr lang="en-GB"/>
          </a:p>
        </p:txBody>
      </p:sp>
    </p:spTree>
    <p:extLst>
      <p:ext uri="{BB962C8B-B14F-4D97-AF65-F5344CB8AC3E}">
        <p14:creationId xmlns:p14="http://schemas.microsoft.com/office/powerpoint/2010/main" val="365284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6293470" y="429676"/>
            <a:ext cx="11156784" cy="7073401"/>
          </a:xfrm>
          <a:custGeom>
            <a:avLst/>
            <a:gdLst/>
            <a:ahLst/>
            <a:cxnLst/>
            <a:rect l="l" t="t" r="r" b="b"/>
            <a:pathLst>
              <a:path w="11156784" h="7073401">
                <a:moveTo>
                  <a:pt x="0" y="0"/>
                </a:moveTo>
                <a:lnTo>
                  <a:pt x="11156784" y="0"/>
                </a:lnTo>
                <a:lnTo>
                  <a:pt x="11156784" y="7073401"/>
                </a:lnTo>
                <a:lnTo>
                  <a:pt x="0" y="707340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5909625" y="6296100"/>
            <a:ext cx="11156784" cy="1362713"/>
          </a:xfrm>
          <a:prstGeom prst="rect">
            <a:avLst/>
          </a:prstGeom>
        </p:spPr>
        <p:txBody>
          <a:bodyPr lIns="0" tIns="0" rIns="0" bIns="0" rtlCol="0" anchor="t">
            <a:spAutoFit/>
          </a:bodyPr>
          <a:lstStyle/>
          <a:p>
            <a:pPr algn="ctr">
              <a:lnSpc>
                <a:spcPts val="9939"/>
              </a:lnSpc>
              <a:spcBef>
                <a:spcPct val="0"/>
              </a:spcBef>
            </a:pPr>
            <a:r>
              <a:rPr lang="en-US" sz="7099">
                <a:solidFill>
                  <a:srgbClr val="000000"/>
                </a:solidFill>
                <a:latin typeface="Calibri (MS)"/>
              </a:rPr>
              <a:t>Sustainability Check 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AFA0"/>
        </a:solidFill>
        <a:effectLst/>
      </p:bgPr>
    </p:bg>
    <p:spTree>
      <p:nvGrpSpPr>
        <p:cNvPr id="1" name=""/>
        <p:cNvGrpSpPr/>
        <p:nvPr/>
      </p:nvGrpSpPr>
      <p:grpSpPr>
        <a:xfrm>
          <a:off x="0" y="0"/>
          <a:ext cx="0" cy="0"/>
          <a:chOff x="0" y="0"/>
          <a:chExt cx="0" cy="0"/>
        </a:xfrm>
      </p:grpSpPr>
      <p:sp>
        <p:nvSpPr>
          <p:cNvPr id="2" name="Freeform 2"/>
          <p:cNvSpPr/>
          <p:nvPr/>
        </p:nvSpPr>
        <p:spPr>
          <a:xfrm>
            <a:off x="3459716" y="787832"/>
            <a:ext cx="10793214" cy="8711337"/>
          </a:xfrm>
          <a:custGeom>
            <a:avLst/>
            <a:gdLst/>
            <a:ahLst/>
            <a:cxnLst/>
            <a:rect l="l" t="t" r="r" b="b"/>
            <a:pathLst>
              <a:path w="10793214" h="8711337">
                <a:moveTo>
                  <a:pt x="0" y="0"/>
                </a:moveTo>
                <a:lnTo>
                  <a:pt x="10793214" y="0"/>
                </a:lnTo>
                <a:lnTo>
                  <a:pt x="10793214" y="8711336"/>
                </a:lnTo>
                <a:lnTo>
                  <a:pt x="0" y="8711336"/>
                </a:lnTo>
                <a:lnTo>
                  <a:pt x="0" y="0"/>
                </a:lnTo>
                <a:close/>
              </a:path>
            </a:pathLst>
          </a:custGeom>
          <a:blipFill>
            <a:blip r:embed="rId2"/>
            <a:stretch>
              <a:fillRect r="-474"/>
            </a:stretch>
          </a:blipFill>
        </p:spPr>
        <p:txBody>
          <a:bodyPr/>
          <a:lstStyle/>
          <a:p>
            <a:endParaRPr lang="en-US"/>
          </a:p>
        </p:txBody>
      </p:sp>
      <p:sp>
        <p:nvSpPr>
          <p:cNvPr id="3" name="Freeform 3"/>
          <p:cNvSpPr/>
          <p:nvPr/>
        </p:nvSpPr>
        <p:spPr>
          <a:xfrm>
            <a:off x="10581084" y="945261"/>
            <a:ext cx="2020117" cy="537462"/>
          </a:xfrm>
          <a:custGeom>
            <a:avLst/>
            <a:gdLst/>
            <a:ahLst/>
            <a:cxnLst/>
            <a:rect l="l" t="t" r="r" b="b"/>
            <a:pathLst>
              <a:path w="2020117" h="537462">
                <a:moveTo>
                  <a:pt x="0" y="0"/>
                </a:moveTo>
                <a:lnTo>
                  <a:pt x="2020118" y="0"/>
                </a:lnTo>
                <a:lnTo>
                  <a:pt x="2020118" y="537462"/>
                </a:lnTo>
                <a:lnTo>
                  <a:pt x="0" y="53746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D1B6"/>
        </a:solidFill>
        <a:effectLst/>
      </p:bgPr>
    </p:bg>
    <p:spTree>
      <p:nvGrpSpPr>
        <p:cNvPr id="1" name=""/>
        <p:cNvGrpSpPr/>
        <p:nvPr/>
      </p:nvGrpSpPr>
      <p:grpSpPr>
        <a:xfrm>
          <a:off x="0" y="0"/>
          <a:ext cx="0" cy="0"/>
          <a:chOff x="0" y="0"/>
          <a:chExt cx="0" cy="0"/>
        </a:xfrm>
      </p:grpSpPr>
      <p:sp>
        <p:nvSpPr>
          <p:cNvPr id="2" name="TextBox 2"/>
          <p:cNvSpPr txBox="1"/>
          <p:nvPr/>
        </p:nvSpPr>
        <p:spPr>
          <a:xfrm>
            <a:off x="2418221" y="4027832"/>
            <a:ext cx="13451557" cy="4847591"/>
          </a:xfrm>
          <a:prstGeom prst="rect">
            <a:avLst/>
          </a:prstGeom>
        </p:spPr>
        <p:txBody>
          <a:bodyPr lIns="0" tIns="0" rIns="0" bIns="0" rtlCol="0" anchor="t">
            <a:spAutoFit/>
          </a:bodyPr>
          <a:lstStyle/>
          <a:p>
            <a:pPr algn="ctr">
              <a:lnSpc>
                <a:spcPts val="4759"/>
              </a:lnSpc>
              <a:spcBef>
                <a:spcPct val="0"/>
              </a:spcBef>
            </a:pPr>
            <a:r>
              <a:rPr lang="en-US" sz="3399" dirty="0">
                <a:solidFill>
                  <a:srgbClr val="143443"/>
                </a:solidFill>
                <a:latin typeface="Calibri (MS) Italics"/>
              </a:rPr>
              <a:t>"the most useful thing about this was knowing that we were already ahead of the game in so many areas particularly the sustainable travel as we support people to access bikes and public transport.</a:t>
            </a:r>
          </a:p>
          <a:p>
            <a:pPr algn="ctr">
              <a:lnSpc>
                <a:spcPts val="4759"/>
              </a:lnSpc>
              <a:spcBef>
                <a:spcPct val="0"/>
              </a:spcBef>
            </a:pPr>
            <a:endParaRPr lang="en-US" sz="3399" dirty="0">
              <a:solidFill>
                <a:srgbClr val="143443"/>
              </a:solidFill>
              <a:latin typeface="Calibri (MS) Italics"/>
            </a:endParaRPr>
          </a:p>
          <a:p>
            <a:pPr algn="ctr">
              <a:lnSpc>
                <a:spcPts val="4759"/>
              </a:lnSpc>
              <a:spcBef>
                <a:spcPct val="0"/>
              </a:spcBef>
            </a:pPr>
            <a:r>
              <a:rPr lang="en-US" sz="3399" dirty="0">
                <a:solidFill>
                  <a:srgbClr val="143443"/>
                </a:solidFill>
                <a:latin typeface="Calibri (MS) Italics"/>
              </a:rPr>
              <a:t>In relation to our future funding, it was very useful to understand the changes we wanted to make for a sustainable future - that as an </a:t>
            </a:r>
            <a:r>
              <a:rPr lang="en-US" sz="3399" dirty="0" err="1">
                <a:solidFill>
                  <a:srgbClr val="143443"/>
                </a:solidFill>
                <a:latin typeface="Calibri (MS) Italics"/>
              </a:rPr>
              <a:t>organisation</a:t>
            </a:r>
            <a:r>
              <a:rPr lang="en-US" sz="3399" dirty="0">
                <a:solidFill>
                  <a:srgbClr val="143443"/>
                </a:solidFill>
                <a:latin typeface="Calibri (MS) Italics"/>
              </a:rPr>
              <a:t> we can be really proud of."</a:t>
            </a:r>
          </a:p>
          <a:p>
            <a:pPr algn="ctr">
              <a:lnSpc>
                <a:spcPts val="4759"/>
              </a:lnSpc>
              <a:spcBef>
                <a:spcPct val="0"/>
              </a:spcBef>
            </a:pPr>
            <a:r>
              <a:rPr lang="en-US" sz="3399" dirty="0">
                <a:solidFill>
                  <a:srgbClr val="143443"/>
                </a:solidFill>
                <a:latin typeface="Calibri (MS) Italics"/>
              </a:rPr>
              <a:t>Ginny Allende Director, Headspace CIC</a:t>
            </a:r>
          </a:p>
        </p:txBody>
      </p:sp>
      <p:sp>
        <p:nvSpPr>
          <p:cNvPr id="3" name="Freeform 3"/>
          <p:cNvSpPr/>
          <p:nvPr/>
        </p:nvSpPr>
        <p:spPr>
          <a:xfrm>
            <a:off x="4415752" y="1028700"/>
            <a:ext cx="9456495" cy="2515948"/>
          </a:xfrm>
          <a:custGeom>
            <a:avLst/>
            <a:gdLst/>
            <a:ahLst/>
            <a:cxnLst/>
            <a:rect l="l" t="t" r="r" b="b"/>
            <a:pathLst>
              <a:path w="9456495" h="2515948">
                <a:moveTo>
                  <a:pt x="0" y="0"/>
                </a:moveTo>
                <a:lnTo>
                  <a:pt x="9456496" y="0"/>
                </a:lnTo>
                <a:lnTo>
                  <a:pt x="9456496" y="2515948"/>
                </a:lnTo>
                <a:lnTo>
                  <a:pt x="0" y="25159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FFD6"/>
        </a:solidFill>
        <a:effectLst/>
      </p:bgPr>
    </p:bg>
    <p:spTree>
      <p:nvGrpSpPr>
        <p:cNvPr id="1" name=""/>
        <p:cNvGrpSpPr/>
        <p:nvPr/>
      </p:nvGrpSpPr>
      <p:grpSpPr>
        <a:xfrm>
          <a:off x="0" y="0"/>
          <a:ext cx="0" cy="0"/>
          <a:chOff x="0" y="0"/>
          <a:chExt cx="0" cy="0"/>
        </a:xfrm>
      </p:grpSpPr>
      <p:sp>
        <p:nvSpPr>
          <p:cNvPr id="2" name="Freeform 2"/>
          <p:cNvSpPr/>
          <p:nvPr/>
        </p:nvSpPr>
        <p:spPr>
          <a:xfrm>
            <a:off x="12905778" y="2789271"/>
            <a:ext cx="3321521" cy="3321521"/>
          </a:xfrm>
          <a:custGeom>
            <a:avLst/>
            <a:gdLst/>
            <a:ahLst/>
            <a:cxnLst/>
            <a:rect l="l" t="t" r="r" b="b"/>
            <a:pathLst>
              <a:path w="3321521" h="3321521">
                <a:moveTo>
                  <a:pt x="0" y="0"/>
                </a:moveTo>
                <a:lnTo>
                  <a:pt x="3321521" y="0"/>
                </a:lnTo>
                <a:lnTo>
                  <a:pt x="3321521" y="3321521"/>
                </a:lnTo>
                <a:lnTo>
                  <a:pt x="0" y="33215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997724" y="2509031"/>
            <a:ext cx="8339758" cy="6749269"/>
          </a:xfrm>
          <a:prstGeom prst="rect">
            <a:avLst/>
          </a:prstGeom>
        </p:spPr>
        <p:txBody>
          <a:bodyPr lIns="0" tIns="0" rIns="0" bIns="0" rtlCol="0" anchor="t">
            <a:spAutoFit/>
          </a:bodyPr>
          <a:lstStyle/>
          <a:p>
            <a:pPr algn="l">
              <a:lnSpc>
                <a:spcPts val="4900"/>
              </a:lnSpc>
              <a:spcBef>
                <a:spcPct val="0"/>
              </a:spcBef>
            </a:pPr>
            <a:r>
              <a:rPr lang="en-US" sz="3500">
                <a:solidFill>
                  <a:srgbClr val="143443"/>
                </a:solidFill>
                <a:latin typeface="Calibri (MS) Bold"/>
              </a:rPr>
              <a:t>WHAT IS IT: </a:t>
            </a:r>
            <a:r>
              <a:rPr lang="en-US" sz="3500">
                <a:solidFill>
                  <a:srgbClr val="143443"/>
                </a:solidFill>
                <a:latin typeface="Calibri (MS)"/>
              </a:rPr>
              <a:t>A written statement of your organisation’s commitment to environmental sustainability.</a:t>
            </a:r>
          </a:p>
          <a:p>
            <a:pPr algn="l">
              <a:lnSpc>
                <a:spcPts val="4900"/>
              </a:lnSpc>
              <a:spcBef>
                <a:spcPct val="0"/>
              </a:spcBef>
            </a:pPr>
            <a:endParaRPr lang="en-US" sz="3500">
              <a:solidFill>
                <a:srgbClr val="143443"/>
              </a:solidFill>
              <a:latin typeface="Calibri (MS)"/>
            </a:endParaRPr>
          </a:p>
          <a:p>
            <a:pPr algn="l">
              <a:lnSpc>
                <a:spcPts val="4900"/>
              </a:lnSpc>
              <a:spcBef>
                <a:spcPct val="0"/>
              </a:spcBef>
            </a:pPr>
            <a:r>
              <a:rPr lang="en-US" sz="3500">
                <a:solidFill>
                  <a:srgbClr val="143443"/>
                </a:solidFill>
                <a:latin typeface="Calibri (MS) Bold"/>
              </a:rPr>
              <a:t>PURPOSE:</a:t>
            </a:r>
            <a:r>
              <a:rPr lang="en-US" sz="3500">
                <a:solidFill>
                  <a:srgbClr val="143443"/>
                </a:solidFill>
                <a:latin typeface="Calibri (MS)"/>
              </a:rPr>
              <a:t>To communicate your organisation’s commitment sustainability, reinforcing it as a priority to your organisation and encouraging your stakeholders (including staff, trustees, volunteers) to include it in decision-making. </a:t>
            </a:r>
          </a:p>
          <a:p>
            <a:pPr algn="l">
              <a:lnSpc>
                <a:spcPts val="3936"/>
              </a:lnSpc>
              <a:spcBef>
                <a:spcPct val="0"/>
              </a:spcBef>
            </a:pPr>
            <a:endParaRPr lang="en-US" sz="3500">
              <a:solidFill>
                <a:srgbClr val="143443"/>
              </a:solidFill>
              <a:latin typeface="Calibri (MS)"/>
            </a:endParaRPr>
          </a:p>
        </p:txBody>
      </p:sp>
      <p:sp>
        <p:nvSpPr>
          <p:cNvPr id="4" name="TextBox 4"/>
          <p:cNvSpPr txBox="1"/>
          <p:nvPr/>
        </p:nvSpPr>
        <p:spPr>
          <a:xfrm>
            <a:off x="1778048" y="797705"/>
            <a:ext cx="13287791" cy="1244601"/>
          </a:xfrm>
          <a:prstGeom prst="rect">
            <a:avLst/>
          </a:prstGeom>
        </p:spPr>
        <p:txBody>
          <a:bodyPr lIns="0" tIns="0" rIns="0" bIns="0" rtlCol="0" anchor="t">
            <a:spAutoFit/>
          </a:bodyPr>
          <a:lstStyle/>
          <a:p>
            <a:pPr algn="l">
              <a:lnSpc>
                <a:spcPts val="9099"/>
              </a:lnSpc>
            </a:pPr>
            <a:r>
              <a:rPr lang="en-US" sz="6499">
                <a:solidFill>
                  <a:srgbClr val="000000"/>
                </a:solidFill>
                <a:latin typeface="Calibri (MS)"/>
              </a:rPr>
              <a:t>Developing your Environmental Policy</a:t>
            </a:r>
          </a:p>
        </p:txBody>
      </p:sp>
      <p:sp>
        <p:nvSpPr>
          <p:cNvPr id="5" name="TextBox 5"/>
          <p:cNvSpPr txBox="1"/>
          <p:nvPr/>
        </p:nvSpPr>
        <p:spPr>
          <a:xfrm>
            <a:off x="11510226" y="6576857"/>
            <a:ext cx="5749074" cy="2020571"/>
          </a:xfrm>
          <a:prstGeom prst="rect">
            <a:avLst/>
          </a:prstGeom>
        </p:spPr>
        <p:txBody>
          <a:bodyPr lIns="0" tIns="0" rIns="0" bIns="0" rtlCol="0" anchor="t">
            <a:spAutoFit/>
          </a:bodyPr>
          <a:lstStyle/>
          <a:p>
            <a:pPr algn="ctr">
              <a:lnSpc>
                <a:spcPts val="5179"/>
              </a:lnSpc>
              <a:spcBef>
                <a:spcPct val="0"/>
              </a:spcBef>
            </a:pPr>
            <a:r>
              <a:rPr lang="en-US" sz="3699">
                <a:solidFill>
                  <a:srgbClr val="143443"/>
                </a:solidFill>
                <a:latin typeface="Calibri (MS) Bold"/>
              </a:rPr>
              <a:t>Now an important requirement for many funders!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D5F7"/>
        </a:solidFill>
        <a:effectLst/>
      </p:bgPr>
    </p:bg>
    <p:spTree>
      <p:nvGrpSpPr>
        <p:cNvPr id="1" name=""/>
        <p:cNvGrpSpPr/>
        <p:nvPr/>
      </p:nvGrpSpPr>
      <p:grpSpPr>
        <a:xfrm>
          <a:off x="0" y="0"/>
          <a:ext cx="0" cy="0"/>
          <a:chOff x="0" y="0"/>
          <a:chExt cx="0" cy="0"/>
        </a:xfrm>
      </p:grpSpPr>
      <p:sp>
        <p:nvSpPr>
          <p:cNvPr id="2" name="Freeform 2"/>
          <p:cNvSpPr/>
          <p:nvPr/>
        </p:nvSpPr>
        <p:spPr>
          <a:xfrm>
            <a:off x="9944100" y="1028700"/>
            <a:ext cx="7315200" cy="3138886"/>
          </a:xfrm>
          <a:custGeom>
            <a:avLst/>
            <a:gdLst/>
            <a:ahLst/>
            <a:cxnLst/>
            <a:rect l="l" t="t" r="r" b="b"/>
            <a:pathLst>
              <a:path w="7315200" h="3138886">
                <a:moveTo>
                  <a:pt x="0" y="0"/>
                </a:moveTo>
                <a:lnTo>
                  <a:pt x="7315200" y="0"/>
                </a:lnTo>
                <a:lnTo>
                  <a:pt x="7315200" y="3138886"/>
                </a:lnTo>
                <a:lnTo>
                  <a:pt x="0" y="3138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1114379"/>
            <a:ext cx="8115300" cy="929641"/>
          </a:xfrm>
          <a:prstGeom prst="rect">
            <a:avLst/>
          </a:prstGeom>
        </p:spPr>
        <p:txBody>
          <a:bodyPr lIns="0" tIns="0" rIns="0" bIns="0" rtlCol="0" anchor="t">
            <a:spAutoFit/>
          </a:bodyPr>
          <a:lstStyle/>
          <a:p>
            <a:pPr algn="l">
              <a:lnSpc>
                <a:spcPts val="7559"/>
              </a:lnSpc>
            </a:pPr>
            <a:r>
              <a:rPr lang="en-US" sz="5399">
                <a:solidFill>
                  <a:srgbClr val="000000"/>
                </a:solidFill>
                <a:latin typeface="Barlow"/>
              </a:rPr>
              <a:t>How can Bolton CVS help? </a:t>
            </a:r>
          </a:p>
        </p:txBody>
      </p:sp>
      <p:sp>
        <p:nvSpPr>
          <p:cNvPr id="4" name="TextBox 4"/>
          <p:cNvSpPr txBox="1"/>
          <p:nvPr/>
        </p:nvSpPr>
        <p:spPr>
          <a:xfrm>
            <a:off x="1028700" y="2856142"/>
            <a:ext cx="11144932" cy="5732185"/>
          </a:xfrm>
          <a:prstGeom prst="rect">
            <a:avLst/>
          </a:prstGeom>
        </p:spPr>
        <p:txBody>
          <a:bodyPr lIns="0" tIns="0" rIns="0" bIns="0" rtlCol="0" anchor="t">
            <a:spAutoFit/>
          </a:bodyPr>
          <a:lstStyle/>
          <a:p>
            <a:pPr marL="987402" lvl="1" indent="-493701" algn="l">
              <a:lnSpc>
                <a:spcPts val="6402"/>
              </a:lnSpc>
              <a:buFont typeface="Arial"/>
              <a:buChar char="•"/>
            </a:pPr>
            <a:r>
              <a:rPr lang="en-US" sz="4573" spc="18">
                <a:solidFill>
                  <a:srgbClr val="000000"/>
                </a:solidFill>
                <a:latin typeface="Calibri (MS)"/>
              </a:rPr>
              <a:t>Do you need any support from volunteers? CVS can help you recruit and manage volunteers who could help you achieve your goals</a:t>
            </a:r>
          </a:p>
          <a:p>
            <a:pPr marL="987402" lvl="1" indent="-493701" algn="l">
              <a:lnSpc>
                <a:spcPts val="6402"/>
              </a:lnSpc>
              <a:buFont typeface="Arial"/>
              <a:buChar char="•"/>
            </a:pPr>
            <a:r>
              <a:rPr lang="en-US" sz="4573" spc="18">
                <a:solidFill>
                  <a:srgbClr val="000000"/>
                </a:solidFill>
                <a:latin typeface="Calibri (MS)"/>
              </a:rPr>
              <a:t>Do you need any funding? CVS can help you to apply for any additional funding support you might need</a:t>
            </a:r>
          </a:p>
        </p:txBody>
      </p:sp>
      <p:sp>
        <p:nvSpPr>
          <p:cNvPr id="5" name="TextBox 5"/>
          <p:cNvSpPr txBox="1"/>
          <p:nvPr/>
        </p:nvSpPr>
        <p:spPr>
          <a:xfrm>
            <a:off x="9963711" y="8344153"/>
            <a:ext cx="7295589" cy="914147"/>
          </a:xfrm>
          <a:prstGeom prst="rect">
            <a:avLst/>
          </a:prstGeom>
        </p:spPr>
        <p:txBody>
          <a:bodyPr lIns="0" tIns="0" rIns="0" bIns="0" rtlCol="0" anchor="t">
            <a:spAutoFit/>
          </a:bodyPr>
          <a:lstStyle/>
          <a:p>
            <a:pPr algn="ctr">
              <a:lnSpc>
                <a:spcPts val="6658"/>
              </a:lnSpc>
              <a:spcBef>
                <a:spcPct val="0"/>
              </a:spcBef>
            </a:pPr>
            <a:r>
              <a:rPr lang="en-US" sz="4755" spc="19">
                <a:solidFill>
                  <a:srgbClr val="000000"/>
                </a:solidFill>
                <a:latin typeface="Calibri (MS)"/>
              </a:rPr>
              <a:t>Email: info@boltoncvs.org.uk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AFA0"/>
        </a:solidFill>
        <a:effectLst/>
      </p:bgPr>
    </p:bg>
    <p:spTree>
      <p:nvGrpSpPr>
        <p:cNvPr id="1" name=""/>
        <p:cNvGrpSpPr/>
        <p:nvPr/>
      </p:nvGrpSpPr>
      <p:grpSpPr>
        <a:xfrm>
          <a:off x="0" y="0"/>
          <a:ext cx="0" cy="0"/>
          <a:chOff x="0" y="0"/>
          <a:chExt cx="0" cy="0"/>
        </a:xfrm>
      </p:grpSpPr>
      <p:sp>
        <p:nvSpPr>
          <p:cNvPr id="2" name="Freeform 2"/>
          <p:cNvSpPr/>
          <p:nvPr/>
        </p:nvSpPr>
        <p:spPr>
          <a:xfrm>
            <a:off x="6272667" y="4715892"/>
            <a:ext cx="6054932" cy="3838827"/>
          </a:xfrm>
          <a:custGeom>
            <a:avLst/>
            <a:gdLst/>
            <a:ahLst/>
            <a:cxnLst/>
            <a:rect l="l" t="t" r="r" b="b"/>
            <a:pathLst>
              <a:path w="6054932" h="3838827">
                <a:moveTo>
                  <a:pt x="0" y="0"/>
                </a:moveTo>
                <a:lnTo>
                  <a:pt x="6054932" y="0"/>
                </a:lnTo>
                <a:lnTo>
                  <a:pt x="6054932" y="3838827"/>
                </a:lnTo>
                <a:lnTo>
                  <a:pt x="0" y="383882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73736"/>
            <a:ext cx="18288000" cy="4292457"/>
          </a:xfrm>
          <a:prstGeom prst="rect">
            <a:avLst/>
          </a:prstGeom>
        </p:spPr>
        <p:txBody>
          <a:bodyPr lIns="0" tIns="0" rIns="0" bIns="0" rtlCol="0" anchor="t">
            <a:spAutoFit/>
          </a:bodyPr>
          <a:lstStyle/>
          <a:p>
            <a:pPr algn="ctr">
              <a:lnSpc>
                <a:spcPts val="8469"/>
              </a:lnSpc>
              <a:spcBef>
                <a:spcPct val="0"/>
              </a:spcBef>
            </a:pPr>
            <a:r>
              <a:rPr lang="en-US" sz="6049" dirty="0">
                <a:solidFill>
                  <a:srgbClr val="103D4F"/>
                </a:solidFill>
                <a:latin typeface="Calibri (MS)"/>
              </a:rPr>
              <a:t>Book your check in with Turn Up the Value by contacting Lisa Forest - </a:t>
            </a:r>
            <a:r>
              <a:rPr lang="en-US" sz="6049" dirty="0">
                <a:solidFill>
                  <a:srgbClr val="103D4F"/>
                </a:solidFill>
                <a:latin typeface="Calibri (MS) Bold"/>
              </a:rPr>
              <a:t>lisa@boltoncvs.org.uk </a:t>
            </a:r>
            <a:r>
              <a:rPr lang="en-US" sz="6049" dirty="0">
                <a:solidFill>
                  <a:srgbClr val="103D4F"/>
                </a:solidFill>
                <a:latin typeface="Calibri (MS)"/>
              </a:rPr>
              <a:t>to see how your VCSE </a:t>
            </a:r>
            <a:r>
              <a:rPr lang="en-US" sz="6049">
                <a:solidFill>
                  <a:srgbClr val="103D4F"/>
                </a:solidFill>
                <a:latin typeface="Calibri (MS)"/>
              </a:rPr>
              <a:t>organisation can take the small steps that make all the difference </a:t>
            </a:r>
          </a:p>
        </p:txBody>
      </p:sp>
      <p:sp>
        <p:nvSpPr>
          <p:cNvPr id="4" name="TextBox 4"/>
          <p:cNvSpPr txBox="1"/>
          <p:nvPr/>
        </p:nvSpPr>
        <p:spPr>
          <a:xfrm>
            <a:off x="1493727" y="8612505"/>
            <a:ext cx="15300546" cy="1158240"/>
          </a:xfrm>
          <a:prstGeom prst="rect">
            <a:avLst/>
          </a:prstGeom>
        </p:spPr>
        <p:txBody>
          <a:bodyPr lIns="0" tIns="0" rIns="0" bIns="0" rtlCol="0" anchor="t">
            <a:spAutoFit/>
          </a:bodyPr>
          <a:lstStyle/>
          <a:p>
            <a:pPr algn="ctr">
              <a:lnSpc>
                <a:spcPts val="4409"/>
              </a:lnSpc>
            </a:pPr>
            <a:r>
              <a:rPr lang="en-US" sz="3150">
                <a:solidFill>
                  <a:srgbClr val="103D4F"/>
                </a:solidFill>
                <a:latin typeface="Calibri (MS)"/>
              </a:rPr>
              <a:t>Email: karen@turnupthevalue.co.uk</a:t>
            </a:r>
          </a:p>
          <a:p>
            <a:pPr algn="ctr">
              <a:lnSpc>
                <a:spcPts val="4409"/>
              </a:lnSpc>
            </a:pPr>
            <a:r>
              <a:rPr lang="en-US" sz="3150">
                <a:solidFill>
                  <a:srgbClr val="103D4F"/>
                </a:solidFill>
                <a:latin typeface="Calibri (MS)"/>
              </a:rPr>
              <a:t>Phone: 07875934693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2" name="TextBox 2"/>
          <p:cNvSpPr txBox="1"/>
          <p:nvPr/>
        </p:nvSpPr>
        <p:spPr>
          <a:xfrm>
            <a:off x="272298" y="676275"/>
            <a:ext cx="15001578" cy="1714508"/>
          </a:xfrm>
          <a:prstGeom prst="rect">
            <a:avLst/>
          </a:prstGeom>
        </p:spPr>
        <p:txBody>
          <a:bodyPr lIns="0" tIns="0" rIns="0" bIns="0" rtlCol="0" anchor="t">
            <a:spAutoFit/>
          </a:bodyPr>
          <a:lstStyle/>
          <a:p>
            <a:pPr algn="ctr">
              <a:lnSpc>
                <a:spcPts val="12599"/>
              </a:lnSpc>
              <a:spcBef>
                <a:spcPct val="0"/>
              </a:spcBef>
            </a:pPr>
            <a:r>
              <a:rPr lang="en-US" sz="8999" spc="-863">
                <a:solidFill>
                  <a:srgbClr val="133343"/>
                </a:solidFill>
                <a:latin typeface="Calibri (MS)"/>
              </a:rPr>
              <a:t>What do we mean by Sustainability? </a:t>
            </a:r>
          </a:p>
        </p:txBody>
      </p:sp>
      <p:sp>
        <p:nvSpPr>
          <p:cNvPr id="3" name="TextBox 3"/>
          <p:cNvSpPr txBox="1"/>
          <p:nvPr/>
        </p:nvSpPr>
        <p:spPr>
          <a:xfrm>
            <a:off x="1028700" y="3230450"/>
            <a:ext cx="16027263" cy="4458678"/>
          </a:xfrm>
          <a:prstGeom prst="rect">
            <a:avLst/>
          </a:prstGeom>
        </p:spPr>
        <p:txBody>
          <a:bodyPr lIns="0" tIns="0" rIns="0" bIns="0" rtlCol="0" anchor="t">
            <a:spAutoFit/>
          </a:bodyPr>
          <a:lstStyle/>
          <a:p>
            <a:pPr algn="l">
              <a:lnSpc>
                <a:spcPts val="8871"/>
              </a:lnSpc>
            </a:pPr>
            <a:r>
              <a:rPr lang="en-US" sz="6336" spc="25" dirty="0">
                <a:solidFill>
                  <a:srgbClr val="103D4F"/>
                </a:solidFill>
                <a:latin typeface="Barlow Italics"/>
              </a:rPr>
              <a:t>“Meeting the needs of the present without compromising the ability of future generations to meet their own needs”</a:t>
            </a:r>
            <a:r>
              <a:rPr lang="en-US" sz="6336" spc="25" dirty="0">
                <a:solidFill>
                  <a:srgbClr val="103D4F"/>
                </a:solidFill>
                <a:latin typeface="Barlow"/>
              </a:rPr>
              <a:t> </a:t>
            </a:r>
          </a:p>
          <a:p>
            <a:pPr algn="l">
              <a:lnSpc>
                <a:spcPts val="8871"/>
              </a:lnSpc>
            </a:pPr>
            <a:r>
              <a:rPr lang="en-US" sz="6336" b="1" spc="25" dirty="0">
                <a:solidFill>
                  <a:srgbClr val="103D4F"/>
                </a:solidFill>
                <a:latin typeface="Barlow"/>
              </a:rPr>
              <a:t>The United Nations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Freeform 2"/>
          <p:cNvSpPr/>
          <p:nvPr/>
        </p:nvSpPr>
        <p:spPr>
          <a:xfrm>
            <a:off x="3471401" y="1813207"/>
            <a:ext cx="11345197" cy="5658417"/>
          </a:xfrm>
          <a:custGeom>
            <a:avLst/>
            <a:gdLst/>
            <a:ahLst/>
            <a:cxnLst/>
            <a:rect l="l" t="t" r="r" b="b"/>
            <a:pathLst>
              <a:path w="11345197" h="5658417">
                <a:moveTo>
                  <a:pt x="0" y="0"/>
                </a:moveTo>
                <a:lnTo>
                  <a:pt x="11345198" y="0"/>
                </a:lnTo>
                <a:lnTo>
                  <a:pt x="11345198" y="5658417"/>
                </a:lnTo>
                <a:lnTo>
                  <a:pt x="0" y="5658417"/>
                </a:lnTo>
                <a:lnTo>
                  <a:pt x="0" y="0"/>
                </a:lnTo>
                <a:close/>
              </a:path>
            </a:pathLst>
          </a:custGeom>
          <a:blipFill>
            <a:blip r:embed="rId3"/>
            <a:stretch>
              <a:fillRect/>
            </a:stretch>
          </a:blipFill>
          <a:ln w="152400" cap="sq">
            <a:solidFill>
              <a:srgbClr val="F2F1EC"/>
            </a:solidFill>
            <a:prstDash val="solid"/>
            <a:miter/>
          </a:ln>
        </p:spPr>
        <p:txBody>
          <a:bodyPr/>
          <a:lstStyle/>
          <a:p>
            <a:endParaRPr lang="en-US"/>
          </a:p>
        </p:txBody>
      </p:sp>
      <p:sp>
        <p:nvSpPr>
          <p:cNvPr id="3" name="TextBox 3"/>
          <p:cNvSpPr txBox="1"/>
          <p:nvPr/>
        </p:nvSpPr>
        <p:spPr>
          <a:xfrm>
            <a:off x="514350" y="96837"/>
            <a:ext cx="17259300" cy="1539876"/>
          </a:xfrm>
          <a:prstGeom prst="rect">
            <a:avLst/>
          </a:prstGeom>
        </p:spPr>
        <p:txBody>
          <a:bodyPr lIns="0" tIns="0" rIns="0" bIns="0" rtlCol="0" anchor="t">
            <a:spAutoFit/>
          </a:bodyPr>
          <a:lstStyle/>
          <a:p>
            <a:pPr algn="ctr">
              <a:lnSpc>
                <a:spcPts val="11199"/>
              </a:lnSpc>
              <a:spcBef>
                <a:spcPct val="0"/>
              </a:spcBef>
            </a:pPr>
            <a:r>
              <a:rPr lang="en-US" sz="7999" spc="-767" dirty="0">
                <a:solidFill>
                  <a:srgbClr val="F2F1EC"/>
                </a:solidFill>
                <a:latin typeface="Calibri (MS)"/>
              </a:rPr>
              <a:t>The United Nations Sustainable Development Goals </a:t>
            </a:r>
          </a:p>
        </p:txBody>
      </p:sp>
      <p:sp>
        <p:nvSpPr>
          <p:cNvPr id="4" name="TextBox 4"/>
          <p:cNvSpPr txBox="1"/>
          <p:nvPr/>
        </p:nvSpPr>
        <p:spPr>
          <a:xfrm>
            <a:off x="2722799" y="6685272"/>
            <a:ext cx="12842402" cy="3245766"/>
          </a:xfrm>
          <a:prstGeom prst="rect">
            <a:avLst/>
          </a:prstGeom>
        </p:spPr>
        <p:txBody>
          <a:bodyPr lIns="0" tIns="0" rIns="0" bIns="0" rtlCol="0" anchor="t">
            <a:spAutoFit/>
          </a:bodyPr>
          <a:lstStyle/>
          <a:p>
            <a:pPr algn="ctr">
              <a:lnSpc>
                <a:spcPts val="4324"/>
              </a:lnSpc>
              <a:spcBef>
                <a:spcPct val="0"/>
              </a:spcBef>
            </a:pPr>
            <a:endParaRPr/>
          </a:p>
          <a:p>
            <a:pPr algn="ctr">
              <a:lnSpc>
                <a:spcPts val="4324"/>
              </a:lnSpc>
              <a:spcBef>
                <a:spcPct val="0"/>
              </a:spcBef>
            </a:pPr>
            <a:endParaRPr/>
          </a:p>
          <a:p>
            <a:pPr algn="ctr">
              <a:lnSpc>
                <a:spcPts val="4324"/>
              </a:lnSpc>
              <a:spcBef>
                <a:spcPct val="0"/>
              </a:spcBef>
            </a:pPr>
            <a:r>
              <a:rPr lang="en-US" sz="3088">
                <a:solidFill>
                  <a:srgbClr val="F2F1EC"/>
                </a:solidFill>
                <a:latin typeface="Barlow"/>
              </a:rPr>
              <a:t>Big challenges need bold action to overcome them, and that is where the Global Goals come in. They are a plan agreed to by all world leaders to build a greener, fairer, better world by 2030, and we all have a role in achieving them.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FFD6"/>
        </a:solidFill>
        <a:effectLst/>
      </p:bgPr>
    </p:bg>
    <p:spTree>
      <p:nvGrpSpPr>
        <p:cNvPr id="1" name=""/>
        <p:cNvGrpSpPr/>
        <p:nvPr/>
      </p:nvGrpSpPr>
      <p:grpSpPr>
        <a:xfrm>
          <a:off x="0" y="0"/>
          <a:ext cx="0" cy="0"/>
          <a:chOff x="0" y="0"/>
          <a:chExt cx="0" cy="0"/>
        </a:xfrm>
      </p:grpSpPr>
      <p:sp>
        <p:nvSpPr>
          <p:cNvPr id="2" name="Freeform 2"/>
          <p:cNvSpPr/>
          <p:nvPr/>
        </p:nvSpPr>
        <p:spPr>
          <a:xfrm>
            <a:off x="11470841" y="1940101"/>
            <a:ext cx="5788459" cy="7318199"/>
          </a:xfrm>
          <a:custGeom>
            <a:avLst/>
            <a:gdLst/>
            <a:ahLst/>
            <a:cxnLst/>
            <a:rect l="l" t="t" r="r" b="b"/>
            <a:pathLst>
              <a:path w="5788459" h="7318199">
                <a:moveTo>
                  <a:pt x="0" y="0"/>
                </a:moveTo>
                <a:lnTo>
                  <a:pt x="5788459" y="0"/>
                </a:lnTo>
                <a:lnTo>
                  <a:pt x="5788459" y="7318199"/>
                </a:lnTo>
                <a:lnTo>
                  <a:pt x="0" y="7318199"/>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28700" y="790575"/>
            <a:ext cx="7247111" cy="1151257"/>
          </a:xfrm>
          <a:prstGeom prst="rect">
            <a:avLst/>
          </a:prstGeom>
        </p:spPr>
        <p:txBody>
          <a:bodyPr lIns="0" tIns="0" rIns="0" bIns="0" rtlCol="0" anchor="t">
            <a:spAutoFit/>
          </a:bodyPr>
          <a:lstStyle/>
          <a:p>
            <a:pPr algn="ctr">
              <a:lnSpc>
                <a:spcPts val="8469"/>
              </a:lnSpc>
            </a:pPr>
            <a:r>
              <a:rPr lang="en-US" sz="6049">
                <a:solidFill>
                  <a:srgbClr val="103D4F"/>
                </a:solidFill>
                <a:latin typeface="Calibri (MS)"/>
              </a:rPr>
              <a:t>What about in Bolton? </a:t>
            </a:r>
          </a:p>
        </p:txBody>
      </p:sp>
      <p:sp>
        <p:nvSpPr>
          <p:cNvPr id="4" name="TextBox 4"/>
          <p:cNvSpPr txBox="1"/>
          <p:nvPr/>
        </p:nvSpPr>
        <p:spPr>
          <a:xfrm>
            <a:off x="1028700" y="2577555"/>
            <a:ext cx="9144000" cy="6680745"/>
          </a:xfrm>
          <a:prstGeom prst="rect">
            <a:avLst/>
          </a:prstGeom>
        </p:spPr>
        <p:txBody>
          <a:bodyPr lIns="0" tIns="0" rIns="0" bIns="0" rtlCol="0" anchor="t">
            <a:spAutoFit/>
          </a:bodyPr>
          <a:lstStyle/>
          <a:p>
            <a:pPr algn="l">
              <a:lnSpc>
                <a:spcPts val="6619"/>
              </a:lnSpc>
            </a:pPr>
            <a:r>
              <a:rPr lang="en-US" sz="4728" spc="-453">
                <a:solidFill>
                  <a:srgbClr val="103D4F"/>
                </a:solidFill>
                <a:latin typeface="Barlow"/>
              </a:rPr>
              <a:t>Bolton Council declared a Climate Emergency in 2019</a:t>
            </a:r>
          </a:p>
          <a:p>
            <a:pPr algn="l">
              <a:lnSpc>
                <a:spcPts val="6619"/>
              </a:lnSpc>
              <a:spcBef>
                <a:spcPct val="0"/>
              </a:spcBef>
            </a:pPr>
            <a:endParaRPr lang="en-US" sz="4728" spc="-453">
              <a:solidFill>
                <a:srgbClr val="103D4F"/>
              </a:solidFill>
              <a:latin typeface="Barlow"/>
            </a:endParaRPr>
          </a:p>
          <a:p>
            <a:pPr algn="l">
              <a:lnSpc>
                <a:spcPts val="6619"/>
              </a:lnSpc>
              <a:spcBef>
                <a:spcPct val="0"/>
              </a:spcBef>
            </a:pPr>
            <a:r>
              <a:rPr lang="en-US" sz="4728" spc="-453">
                <a:solidFill>
                  <a:srgbClr val="103D4F"/>
                </a:solidFill>
                <a:latin typeface="Barlow"/>
              </a:rPr>
              <a:t>We have a Bolton Climate Change Strategy.</a:t>
            </a:r>
          </a:p>
          <a:p>
            <a:pPr algn="l">
              <a:lnSpc>
                <a:spcPts val="6619"/>
              </a:lnSpc>
              <a:spcBef>
                <a:spcPct val="0"/>
              </a:spcBef>
            </a:pPr>
            <a:endParaRPr lang="en-US" sz="4728" spc="-453">
              <a:solidFill>
                <a:srgbClr val="103D4F"/>
              </a:solidFill>
              <a:latin typeface="Barlow"/>
            </a:endParaRPr>
          </a:p>
          <a:p>
            <a:pPr algn="l">
              <a:lnSpc>
                <a:spcPts val="6619"/>
              </a:lnSpc>
            </a:pPr>
            <a:r>
              <a:rPr lang="en-US" sz="4728" spc="-453">
                <a:solidFill>
                  <a:srgbClr val="103D4F"/>
                </a:solidFill>
                <a:latin typeface="Barlow"/>
              </a:rPr>
              <a:t>We have an ambition to make council operations net-zero carbon by 2030</a:t>
            </a:r>
          </a:p>
          <a:p>
            <a:pPr algn="l">
              <a:lnSpc>
                <a:spcPts val="6619"/>
              </a:lnSpc>
              <a:spcBef>
                <a:spcPct val="0"/>
              </a:spcBef>
            </a:pPr>
            <a:endParaRPr lang="en-US" sz="4728" spc="-453">
              <a:solidFill>
                <a:srgbClr val="103D4F"/>
              </a:solidFill>
              <a:latin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D1B6"/>
        </a:solidFill>
        <a:effectLst/>
      </p:bgPr>
    </p:bg>
    <p:spTree>
      <p:nvGrpSpPr>
        <p:cNvPr id="1" name=""/>
        <p:cNvGrpSpPr/>
        <p:nvPr/>
      </p:nvGrpSpPr>
      <p:grpSpPr>
        <a:xfrm>
          <a:off x="0" y="0"/>
          <a:ext cx="0" cy="0"/>
          <a:chOff x="0" y="0"/>
          <a:chExt cx="0" cy="0"/>
        </a:xfrm>
      </p:grpSpPr>
      <p:sp>
        <p:nvSpPr>
          <p:cNvPr id="2" name="Freeform 2"/>
          <p:cNvSpPr/>
          <p:nvPr/>
        </p:nvSpPr>
        <p:spPr>
          <a:xfrm>
            <a:off x="9730385" y="2410659"/>
            <a:ext cx="7528915" cy="4527788"/>
          </a:xfrm>
          <a:custGeom>
            <a:avLst/>
            <a:gdLst/>
            <a:ahLst/>
            <a:cxnLst/>
            <a:rect l="l" t="t" r="r" b="b"/>
            <a:pathLst>
              <a:path w="7528915" h="4527788">
                <a:moveTo>
                  <a:pt x="0" y="0"/>
                </a:moveTo>
                <a:lnTo>
                  <a:pt x="7528915" y="0"/>
                </a:lnTo>
                <a:lnTo>
                  <a:pt x="7528915" y="4527788"/>
                </a:lnTo>
                <a:lnTo>
                  <a:pt x="0" y="452778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85874" y="1974770"/>
            <a:ext cx="8145486" cy="7699190"/>
          </a:xfrm>
          <a:prstGeom prst="rect">
            <a:avLst/>
          </a:prstGeom>
        </p:spPr>
        <p:txBody>
          <a:bodyPr lIns="0" tIns="0" rIns="0" bIns="0" rtlCol="0" anchor="t">
            <a:spAutoFit/>
          </a:bodyPr>
          <a:lstStyle/>
          <a:p>
            <a:pPr marL="784214" lvl="1" indent="-392107" algn="l">
              <a:lnSpc>
                <a:spcPts val="5085"/>
              </a:lnSpc>
              <a:buFont typeface="Arial"/>
              <a:buChar char="•"/>
            </a:pPr>
            <a:r>
              <a:rPr lang="en-US" sz="3632" spc="-348" dirty="0">
                <a:solidFill>
                  <a:srgbClr val="103D4F"/>
                </a:solidFill>
                <a:latin typeface="Calibri (MS)"/>
              </a:rPr>
              <a:t>The council is looking at ways to save energy in the buildings it owns, such as schools and council office buildings. </a:t>
            </a:r>
          </a:p>
          <a:p>
            <a:pPr algn="l">
              <a:lnSpc>
                <a:spcPts val="5085"/>
              </a:lnSpc>
            </a:pPr>
            <a:endParaRPr lang="en-US" sz="3632" spc="-348" dirty="0">
              <a:solidFill>
                <a:srgbClr val="103D4F"/>
              </a:solidFill>
              <a:latin typeface="Calibri (MS)"/>
            </a:endParaRPr>
          </a:p>
          <a:p>
            <a:pPr marL="784214" lvl="1" indent="-392107" algn="l">
              <a:lnSpc>
                <a:spcPts val="5085"/>
              </a:lnSpc>
              <a:buFont typeface="Arial"/>
              <a:buChar char="•"/>
            </a:pPr>
            <a:r>
              <a:rPr lang="en-US" sz="3632" spc="-348" dirty="0">
                <a:solidFill>
                  <a:srgbClr val="103D4F"/>
                </a:solidFill>
                <a:latin typeface="Calibri (MS)"/>
              </a:rPr>
              <a:t>They received £4.2million grant from the government to install energy efficiency measures and renewable technologies in 13 buildings including Ladybridge school.</a:t>
            </a:r>
          </a:p>
          <a:p>
            <a:pPr algn="l">
              <a:lnSpc>
                <a:spcPts val="5085"/>
              </a:lnSpc>
            </a:pPr>
            <a:endParaRPr lang="en-US" sz="3632" spc="-348" dirty="0">
              <a:solidFill>
                <a:srgbClr val="103D4F"/>
              </a:solidFill>
              <a:latin typeface="Calibri (MS)"/>
            </a:endParaRPr>
          </a:p>
          <a:p>
            <a:pPr marL="784214" lvl="1" indent="-392107" algn="l">
              <a:lnSpc>
                <a:spcPts val="5085"/>
              </a:lnSpc>
              <a:buFont typeface="Arial"/>
              <a:buChar char="•"/>
            </a:pPr>
            <a:r>
              <a:rPr lang="en-US" sz="3632" spc="-348" dirty="0">
                <a:solidFill>
                  <a:srgbClr val="103D4F"/>
                </a:solidFill>
                <a:latin typeface="Calibri (MS)"/>
              </a:rPr>
              <a:t>Bolton at home received £2million from the government to install energy efficiency upgrades in 200 properties.</a:t>
            </a:r>
          </a:p>
        </p:txBody>
      </p:sp>
      <p:sp>
        <p:nvSpPr>
          <p:cNvPr id="4" name="TextBox 4"/>
          <p:cNvSpPr txBox="1"/>
          <p:nvPr/>
        </p:nvSpPr>
        <p:spPr>
          <a:xfrm>
            <a:off x="353727" y="652063"/>
            <a:ext cx="10390958" cy="1027432"/>
          </a:xfrm>
          <a:prstGeom prst="rect">
            <a:avLst/>
          </a:prstGeom>
        </p:spPr>
        <p:txBody>
          <a:bodyPr lIns="0" tIns="0" rIns="0" bIns="0" rtlCol="0" anchor="t">
            <a:spAutoFit/>
          </a:bodyPr>
          <a:lstStyle/>
          <a:p>
            <a:pPr algn="ctr">
              <a:lnSpc>
                <a:spcPts val="8469"/>
              </a:lnSpc>
            </a:pPr>
            <a:r>
              <a:rPr lang="en-US" sz="6049">
                <a:solidFill>
                  <a:srgbClr val="103D4F"/>
                </a:solidFill>
                <a:latin typeface="Barlow"/>
              </a:rPr>
              <a:t>Examples of action in Bolton</a:t>
            </a:r>
          </a:p>
        </p:txBody>
      </p:sp>
      <p:sp>
        <p:nvSpPr>
          <p:cNvPr id="5" name="TextBox 5"/>
          <p:cNvSpPr txBox="1"/>
          <p:nvPr/>
        </p:nvSpPr>
        <p:spPr>
          <a:xfrm>
            <a:off x="10114311" y="7183015"/>
            <a:ext cx="7144989" cy="1754501"/>
          </a:xfrm>
          <a:prstGeom prst="rect">
            <a:avLst/>
          </a:prstGeom>
        </p:spPr>
        <p:txBody>
          <a:bodyPr lIns="0" tIns="0" rIns="0" bIns="0" rtlCol="0" anchor="t">
            <a:spAutoFit/>
          </a:bodyPr>
          <a:lstStyle/>
          <a:p>
            <a:pPr algn="ctr">
              <a:lnSpc>
                <a:spcPts val="6720"/>
              </a:lnSpc>
              <a:spcBef>
                <a:spcPct val="0"/>
              </a:spcBef>
            </a:pPr>
            <a:r>
              <a:rPr lang="en-US" sz="4800" spc="-460">
                <a:solidFill>
                  <a:srgbClr val="103D4F"/>
                </a:solidFill>
                <a:latin typeface="Calibri (MS)"/>
              </a:rPr>
              <a:t>Solar array on Ladybridge High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AFA0"/>
        </a:solidFill>
        <a:effectLst/>
      </p:bgPr>
    </p:bg>
    <p:spTree>
      <p:nvGrpSpPr>
        <p:cNvPr id="1" name=""/>
        <p:cNvGrpSpPr/>
        <p:nvPr/>
      </p:nvGrpSpPr>
      <p:grpSpPr>
        <a:xfrm>
          <a:off x="0" y="0"/>
          <a:ext cx="0" cy="0"/>
          <a:chOff x="0" y="0"/>
          <a:chExt cx="0" cy="0"/>
        </a:xfrm>
      </p:grpSpPr>
      <p:sp>
        <p:nvSpPr>
          <p:cNvPr id="2" name="Freeform 2"/>
          <p:cNvSpPr/>
          <p:nvPr/>
        </p:nvSpPr>
        <p:spPr>
          <a:xfrm>
            <a:off x="10482492" y="2471949"/>
            <a:ext cx="6225314" cy="6535762"/>
          </a:xfrm>
          <a:custGeom>
            <a:avLst/>
            <a:gdLst/>
            <a:ahLst/>
            <a:cxnLst/>
            <a:rect l="l" t="t" r="r" b="b"/>
            <a:pathLst>
              <a:path w="6225314" h="6535762">
                <a:moveTo>
                  <a:pt x="0" y="0"/>
                </a:moveTo>
                <a:lnTo>
                  <a:pt x="6225314" y="0"/>
                </a:lnTo>
                <a:lnTo>
                  <a:pt x="6225314" y="6535762"/>
                </a:lnTo>
                <a:lnTo>
                  <a:pt x="0" y="6535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430875" y="704850"/>
            <a:ext cx="15001578" cy="1572898"/>
          </a:xfrm>
          <a:prstGeom prst="rect">
            <a:avLst/>
          </a:prstGeom>
        </p:spPr>
        <p:txBody>
          <a:bodyPr lIns="0" tIns="0" rIns="0" bIns="0" rtlCol="0" anchor="t">
            <a:spAutoFit/>
          </a:bodyPr>
          <a:lstStyle/>
          <a:p>
            <a:pPr algn="ctr">
              <a:lnSpc>
                <a:spcPts val="11479"/>
              </a:lnSpc>
              <a:spcBef>
                <a:spcPct val="0"/>
              </a:spcBef>
            </a:pPr>
            <a:r>
              <a:rPr lang="en-US" sz="8199" spc="-787">
                <a:solidFill>
                  <a:srgbClr val="133343"/>
                </a:solidFill>
                <a:latin typeface="Calibri (MS)"/>
              </a:rPr>
              <a:t>What is a Sustainability Check In? </a:t>
            </a:r>
          </a:p>
        </p:txBody>
      </p:sp>
      <p:sp>
        <p:nvSpPr>
          <p:cNvPr id="4" name="TextBox 4"/>
          <p:cNvSpPr txBox="1"/>
          <p:nvPr/>
        </p:nvSpPr>
        <p:spPr>
          <a:xfrm>
            <a:off x="1207828" y="3259025"/>
            <a:ext cx="8115300" cy="5394032"/>
          </a:xfrm>
          <a:prstGeom prst="rect">
            <a:avLst/>
          </a:prstGeom>
        </p:spPr>
        <p:txBody>
          <a:bodyPr lIns="0" tIns="0" rIns="0" bIns="0" rtlCol="0" anchor="t">
            <a:spAutoFit/>
          </a:bodyPr>
          <a:lstStyle/>
          <a:p>
            <a:pPr algn="l">
              <a:lnSpc>
                <a:spcPts val="7191"/>
              </a:lnSpc>
            </a:pPr>
            <a:r>
              <a:rPr lang="en-US" sz="5136" spc="20" dirty="0">
                <a:solidFill>
                  <a:srgbClr val="103D4F"/>
                </a:solidFill>
                <a:latin typeface="Barlow"/>
              </a:rPr>
              <a:t>A chance to have a conversation about the changes your </a:t>
            </a:r>
            <a:r>
              <a:rPr lang="en-US" sz="5136" spc="20" dirty="0" err="1">
                <a:solidFill>
                  <a:srgbClr val="103D4F"/>
                </a:solidFill>
                <a:latin typeface="Barlow"/>
              </a:rPr>
              <a:t>organisation</a:t>
            </a:r>
            <a:r>
              <a:rPr lang="en-US" sz="5136" spc="20" dirty="0">
                <a:solidFill>
                  <a:srgbClr val="103D4F"/>
                </a:solidFill>
                <a:latin typeface="Barlow"/>
              </a:rPr>
              <a:t> can make to reduce your environmental impact and influence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D5F7"/>
        </a:solidFill>
        <a:effectLst/>
      </p:bgPr>
    </p:bg>
    <p:spTree>
      <p:nvGrpSpPr>
        <p:cNvPr id="1" name=""/>
        <p:cNvGrpSpPr/>
        <p:nvPr/>
      </p:nvGrpSpPr>
      <p:grpSpPr>
        <a:xfrm>
          <a:off x="0" y="0"/>
          <a:ext cx="0" cy="0"/>
          <a:chOff x="0" y="0"/>
          <a:chExt cx="0" cy="0"/>
        </a:xfrm>
      </p:grpSpPr>
      <p:sp>
        <p:nvSpPr>
          <p:cNvPr id="2" name="Freeform 2"/>
          <p:cNvSpPr/>
          <p:nvPr/>
        </p:nvSpPr>
        <p:spPr>
          <a:xfrm rot="568026">
            <a:off x="9032385" y="1052671"/>
            <a:ext cx="7194360" cy="8551786"/>
          </a:xfrm>
          <a:custGeom>
            <a:avLst/>
            <a:gdLst/>
            <a:ahLst/>
            <a:cxnLst/>
            <a:rect l="l" t="t" r="r" b="b"/>
            <a:pathLst>
              <a:path w="7194360" h="8551786">
                <a:moveTo>
                  <a:pt x="0" y="0"/>
                </a:moveTo>
                <a:lnTo>
                  <a:pt x="7194360" y="0"/>
                </a:lnTo>
                <a:lnTo>
                  <a:pt x="7194360" y="8551786"/>
                </a:lnTo>
                <a:lnTo>
                  <a:pt x="0" y="8551786"/>
                </a:lnTo>
                <a:lnTo>
                  <a:pt x="0" y="0"/>
                </a:lnTo>
                <a:close/>
              </a:path>
            </a:pathLst>
          </a:custGeom>
          <a:blipFill>
            <a:blip r:embed="rId2"/>
            <a:stretch>
              <a:fillRect/>
            </a:stretch>
          </a:blipFill>
        </p:spPr>
        <p:txBody>
          <a:bodyPr/>
          <a:lstStyle/>
          <a:p>
            <a:endParaRPr lang="en-US"/>
          </a:p>
        </p:txBody>
      </p:sp>
      <p:sp>
        <p:nvSpPr>
          <p:cNvPr id="3" name="Freeform 3"/>
          <p:cNvSpPr/>
          <p:nvPr/>
        </p:nvSpPr>
        <p:spPr>
          <a:xfrm>
            <a:off x="14205215" y="186419"/>
            <a:ext cx="3910278" cy="1684562"/>
          </a:xfrm>
          <a:custGeom>
            <a:avLst/>
            <a:gdLst/>
            <a:ahLst/>
            <a:cxnLst/>
            <a:rect l="l" t="t" r="r" b="b"/>
            <a:pathLst>
              <a:path w="3910278" h="1684562">
                <a:moveTo>
                  <a:pt x="0" y="0"/>
                </a:moveTo>
                <a:lnTo>
                  <a:pt x="3910279" y="0"/>
                </a:lnTo>
                <a:lnTo>
                  <a:pt x="3910279" y="1684562"/>
                </a:lnTo>
                <a:lnTo>
                  <a:pt x="0" y="168456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795700"/>
            <a:ext cx="7186296" cy="7730491"/>
          </a:xfrm>
          <a:prstGeom prst="rect">
            <a:avLst/>
          </a:prstGeom>
        </p:spPr>
        <p:txBody>
          <a:bodyPr lIns="0" tIns="0" rIns="0" bIns="0" rtlCol="0" anchor="t">
            <a:spAutoFit/>
          </a:bodyPr>
          <a:lstStyle/>
          <a:p>
            <a:pPr algn="l">
              <a:lnSpc>
                <a:spcPts val="7839"/>
              </a:lnSpc>
            </a:pPr>
            <a:r>
              <a:rPr lang="en-US" sz="5599">
                <a:solidFill>
                  <a:srgbClr val="000000"/>
                </a:solidFill>
                <a:latin typeface="Calibri (MS) Bold"/>
              </a:rPr>
              <a:t>Sustainability Check Ins</a:t>
            </a:r>
          </a:p>
          <a:p>
            <a:pPr algn="l">
              <a:lnSpc>
                <a:spcPts val="5599"/>
              </a:lnSpc>
            </a:pPr>
            <a:r>
              <a:rPr lang="en-US" sz="3999">
                <a:solidFill>
                  <a:srgbClr val="000000"/>
                </a:solidFill>
                <a:latin typeface="Calibri (MS) Bold"/>
              </a:rPr>
              <a:t> </a:t>
            </a:r>
          </a:p>
          <a:p>
            <a:pPr algn="l">
              <a:lnSpc>
                <a:spcPts val="5180"/>
              </a:lnSpc>
            </a:pPr>
            <a:r>
              <a:rPr lang="en-US" sz="3700">
                <a:solidFill>
                  <a:srgbClr val="000000"/>
                </a:solidFill>
                <a:latin typeface="Calibri (MS) Bold"/>
              </a:rPr>
              <a:t>STEP ONE:</a:t>
            </a:r>
            <a:r>
              <a:rPr lang="en-US" sz="3700">
                <a:solidFill>
                  <a:srgbClr val="000000"/>
                </a:solidFill>
                <a:latin typeface="Calibri (MS)"/>
              </a:rPr>
              <a:t> One to one coaching session with opportunity to make pledges</a:t>
            </a:r>
          </a:p>
          <a:p>
            <a:pPr algn="l">
              <a:lnSpc>
                <a:spcPts val="5180"/>
              </a:lnSpc>
            </a:pPr>
            <a:endParaRPr lang="en-US" sz="3700">
              <a:solidFill>
                <a:srgbClr val="000000"/>
              </a:solidFill>
              <a:latin typeface="Calibri (MS)"/>
            </a:endParaRPr>
          </a:p>
          <a:p>
            <a:pPr algn="l">
              <a:lnSpc>
                <a:spcPts val="5180"/>
              </a:lnSpc>
            </a:pPr>
            <a:r>
              <a:rPr lang="en-US" sz="3700">
                <a:solidFill>
                  <a:srgbClr val="000000"/>
                </a:solidFill>
                <a:latin typeface="Calibri (MS) Bold"/>
              </a:rPr>
              <a:t>STEP TWO:</a:t>
            </a:r>
            <a:r>
              <a:rPr lang="en-US" sz="3700">
                <a:solidFill>
                  <a:srgbClr val="000000"/>
                </a:solidFill>
                <a:latin typeface="Calibri (MS)"/>
              </a:rPr>
              <a:t> Agreeing an action plan</a:t>
            </a:r>
          </a:p>
          <a:p>
            <a:pPr algn="l">
              <a:lnSpc>
                <a:spcPts val="5180"/>
              </a:lnSpc>
            </a:pPr>
            <a:endParaRPr lang="en-US" sz="3700">
              <a:solidFill>
                <a:srgbClr val="000000"/>
              </a:solidFill>
              <a:latin typeface="Calibri (MS)"/>
            </a:endParaRPr>
          </a:p>
          <a:p>
            <a:pPr algn="l">
              <a:lnSpc>
                <a:spcPts val="5180"/>
              </a:lnSpc>
            </a:pPr>
            <a:r>
              <a:rPr lang="en-US" sz="3700">
                <a:solidFill>
                  <a:srgbClr val="000000"/>
                </a:solidFill>
                <a:latin typeface="Calibri (MS) Bold"/>
              </a:rPr>
              <a:t>STEP THREE: </a:t>
            </a:r>
            <a:r>
              <a:rPr lang="en-US" sz="3700">
                <a:solidFill>
                  <a:srgbClr val="000000"/>
                </a:solidFill>
                <a:latin typeface="Calibri (MS)"/>
              </a:rPr>
              <a:t>Developing an Environmental Policy </a:t>
            </a:r>
          </a:p>
          <a:p>
            <a:pPr algn="l">
              <a:lnSpc>
                <a:spcPts val="5180"/>
              </a:lnSpc>
            </a:pPr>
            <a:endParaRPr lang="en-US" sz="3700">
              <a:solidFill>
                <a:srgbClr val="000000"/>
              </a:solidFill>
              <a:latin typeface="Calibri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9286"/>
        </a:solidFill>
        <a:effectLst/>
      </p:bgPr>
    </p:bg>
    <p:spTree>
      <p:nvGrpSpPr>
        <p:cNvPr id="1" name=""/>
        <p:cNvGrpSpPr/>
        <p:nvPr/>
      </p:nvGrpSpPr>
      <p:grpSpPr>
        <a:xfrm>
          <a:off x="0" y="0"/>
          <a:ext cx="0" cy="0"/>
          <a:chOff x="0" y="0"/>
          <a:chExt cx="0" cy="0"/>
        </a:xfrm>
      </p:grpSpPr>
      <p:sp>
        <p:nvSpPr>
          <p:cNvPr id="2" name="TextBox 2"/>
          <p:cNvSpPr txBox="1"/>
          <p:nvPr/>
        </p:nvSpPr>
        <p:spPr>
          <a:xfrm>
            <a:off x="1400288" y="656874"/>
            <a:ext cx="12402347" cy="1527264"/>
          </a:xfrm>
          <a:prstGeom prst="rect">
            <a:avLst/>
          </a:prstGeom>
        </p:spPr>
        <p:txBody>
          <a:bodyPr lIns="0" tIns="0" rIns="0" bIns="0" rtlCol="0" anchor="t">
            <a:spAutoFit/>
          </a:bodyPr>
          <a:lstStyle/>
          <a:p>
            <a:pPr marL="0" lvl="0" indent="0" algn="l">
              <a:lnSpc>
                <a:spcPts val="10154"/>
              </a:lnSpc>
            </a:pPr>
            <a:r>
              <a:rPr lang="en-US" sz="9671">
                <a:solidFill>
                  <a:srgbClr val="F2F1EC"/>
                </a:solidFill>
                <a:latin typeface="Calibri (MS) Bold"/>
              </a:rPr>
              <a:t>What are the benefits?</a:t>
            </a:r>
          </a:p>
        </p:txBody>
      </p:sp>
      <p:grpSp>
        <p:nvGrpSpPr>
          <p:cNvPr id="3" name="Group 3"/>
          <p:cNvGrpSpPr/>
          <p:nvPr/>
        </p:nvGrpSpPr>
        <p:grpSpPr>
          <a:xfrm>
            <a:off x="1226148" y="3377843"/>
            <a:ext cx="5022718" cy="5667599"/>
            <a:chOff x="0" y="0"/>
            <a:chExt cx="6696957" cy="7556799"/>
          </a:xfrm>
        </p:grpSpPr>
        <p:sp>
          <p:nvSpPr>
            <p:cNvPr id="4" name="AutoShape 4"/>
            <p:cNvSpPr/>
            <p:nvPr/>
          </p:nvSpPr>
          <p:spPr>
            <a:xfrm>
              <a:off x="193539" y="240500"/>
              <a:ext cx="6503417" cy="7316299"/>
            </a:xfrm>
            <a:prstGeom prst="rect">
              <a:avLst/>
            </a:prstGeom>
            <a:solidFill>
              <a:srgbClr val="476C60"/>
            </a:solidFill>
          </p:spPr>
          <p:txBody>
            <a:bodyPr/>
            <a:lstStyle/>
            <a:p>
              <a:endParaRPr lang="en-US"/>
            </a:p>
          </p:txBody>
        </p:sp>
        <p:sp>
          <p:nvSpPr>
            <p:cNvPr id="5" name="AutoShape 5"/>
            <p:cNvSpPr/>
            <p:nvPr/>
          </p:nvSpPr>
          <p:spPr>
            <a:xfrm>
              <a:off x="0" y="0"/>
              <a:ext cx="6503417" cy="7316299"/>
            </a:xfrm>
            <a:prstGeom prst="rect">
              <a:avLst/>
            </a:prstGeom>
            <a:solidFill>
              <a:srgbClr val="6AE0FA"/>
            </a:solidFill>
          </p:spPr>
          <p:txBody>
            <a:bodyPr/>
            <a:lstStyle/>
            <a:p>
              <a:endParaRPr lang="en-US"/>
            </a:p>
          </p:txBody>
        </p:sp>
      </p:grpSp>
      <p:sp>
        <p:nvSpPr>
          <p:cNvPr id="6" name="TextBox 6"/>
          <p:cNvSpPr txBox="1"/>
          <p:nvPr/>
        </p:nvSpPr>
        <p:spPr>
          <a:xfrm>
            <a:off x="1671104" y="3521786"/>
            <a:ext cx="3868596" cy="4103371"/>
          </a:xfrm>
          <a:prstGeom prst="rect">
            <a:avLst/>
          </a:prstGeom>
        </p:spPr>
        <p:txBody>
          <a:bodyPr lIns="0" tIns="0" rIns="0" bIns="0" rtlCol="0" anchor="t">
            <a:spAutoFit/>
          </a:bodyPr>
          <a:lstStyle/>
          <a:p>
            <a:pPr marL="0" lvl="0" indent="0" algn="ctr">
              <a:lnSpc>
                <a:spcPts val="6389"/>
              </a:lnSpc>
            </a:pPr>
            <a:r>
              <a:rPr lang="en-US" sz="4499" u="none">
                <a:solidFill>
                  <a:srgbClr val="143443"/>
                </a:solidFill>
                <a:latin typeface="Calibri (MS) Bold"/>
              </a:rPr>
              <a:t>Cost savings </a:t>
            </a:r>
          </a:p>
          <a:p>
            <a:pPr marL="0" lvl="0" indent="0" algn="ctr">
              <a:lnSpc>
                <a:spcPts val="6389"/>
              </a:lnSpc>
            </a:pPr>
            <a:r>
              <a:rPr lang="en-US" sz="4499" u="none">
                <a:solidFill>
                  <a:srgbClr val="143443"/>
                </a:solidFill>
                <a:latin typeface="Calibri (MS)"/>
              </a:rPr>
              <a:t>Saving energy, waste, water saves money</a:t>
            </a:r>
          </a:p>
          <a:p>
            <a:pPr marL="0" lvl="0" indent="0" algn="ctr">
              <a:lnSpc>
                <a:spcPts val="6389"/>
              </a:lnSpc>
            </a:pPr>
            <a:endParaRPr lang="en-US" sz="4499" u="none">
              <a:solidFill>
                <a:srgbClr val="143443"/>
              </a:solidFill>
              <a:latin typeface="Calibri (MS)"/>
            </a:endParaRPr>
          </a:p>
        </p:txBody>
      </p:sp>
      <p:grpSp>
        <p:nvGrpSpPr>
          <p:cNvPr id="7" name="Group 7"/>
          <p:cNvGrpSpPr/>
          <p:nvPr/>
        </p:nvGrpSpPr>
        <p:grpSpPr>
          <a:xfrm>
            <a:off x="6593757" y="3377843"/>
            <a:ext cx="5022718" cy="5667599"/>
            <a:chOff x="0" y="0"/>
            <a:chExt cx="6696957" cy="7556799"/>
          </a:xfrm>
        </p:grpSpPr>
        <p:sp>
          <p:nvSpPr>
            <p:cNvPr id="8" name="AutoShape 8"/>
            <p:cNvSpPr/>
            <p:nvPr/>
          </p:nvSpPr>
          <p:spPr>
            <a:xfrm>
              <a:off x="193539" y="240500"/>
              <a:ext cx="6503417" cy="7316299"/>
            </a:xfrm>
            <a:prstGeom prst="rect">
              <a:avLst/>
            </a:prstGeom>
            <a:solidFill>
              <a:srgbClr val="476C60"/>
            </a:solidFill>
          </p:spPr>
          <p:txBody>
            <a:bodyPr/>
            <a:lstStyle/>
            <a:p>
              <a:endParaRPr lang="en-US"/>
            </a:p>
          </p:txBody>
        </p:sp>
        <p:sp>
          <p:nvSpPr>
            <p:cNvPr id="9" name="AutoShape 9"/>
            <p:cNvSpPr/>
            <p:nvPr/>
          </p:nvSpPr>
          <p:spPr>
            <a:xfrm>
              <a:off x="0" y="0"/>
              <a:ext cx="6503417" cy="7316299"/>
            </a:xfrm>
            <a:prstGeom prst="rect">
              <a:avLst/>
            </a:prstGeom>
            <a:solidFill>
              <a:srgbClr val="FBAFA0"/>
            </a:solidFill>
          </p:spPr>
          <p:txBody>
            <a:bodyPr/>
            <a:lstStyle/>
            <a:p>
              <a:endParaRPr lang="en-US"/>
            </a:p>
          </p:txBody>
        </p:sp>
      </p:grpSp>
      <p:grpSp>
        <p:nvGrpSpPr>
          <p:cNvPr id="10" name="Group 10"/>
          <p:cNvGrpSpPr/>
          <p:nvPr/>
        </p:nvGrpSpPr>
        <p:grpSpPr>
          <a:xfrm>
            <a:off x="11959374" y="3377843"/>
            <a:ext cx="5022718" cy="5667599"/>
            <a:chOff x="0" y="0"/>
            <a:chExt cx="6696957" cy="7556799"/>
          </a:xfrm>
        </p:grpSpPr>
        <p:sp>
          <p:nvSpPr>
            <p:cNvPr id="11" name="AutoShape 11"/>
            <p:cNvSpPr/>
            <p:nvPr/>
          </p:nvSpPr>
          <p:spPr>
            <a:xfrm>
              <a:off x="193539" y="240500"/>
              <a:ext cx="6503417" cy="7316299"/>
            </a:xfrm>
            <a:prstGeom prst="rect">
              <a:avLst/>
            </a:prstGeom>
            <a:solidFill>
              <a:srgbClr val="476C60"/>
            </a:solidFill>
          </p:spPr>
          <p:txBody>
            <a:bodyPr/>
            <a:lstStyle/>
            <a:p>
              <a:endParaRPr lang="en-US"/>
            </a:p>
          </p:txBody>
        </p:sp>
        <p:sp>
          <p:nvSpPr>
            <p:cNvPr id="12" name="AutoShape 12"/>
            <p:cNvSpPr/>
            <p:nvPr/>
          </p:nvSpPr>
          <p:spPr>
            <a:xfrm>
              <a:off x="0" y="0"/>
              <a:ext cx="6503417" cy="7316299"/>
            </a:xfrm>
            <a:prstGeom prst="rect">
              <a:avLst/>
            </a:prstGeom>
            <a:solidFill>
              <a:srgbClr val="C5FFD6"/>
            </a:solidFill>
          </p:spPr>
          <p:txBody>
            <a:bodyPr/>
            <a:lstStyle/>
            <a:p>
              <a:endParaRPr lang="en-US"/>
            </a:p>
          </p:txBody>
        </p:sp>
      </p:grpSp>
      <p:sp>
        <p:nvSpPr>
          <p:cNvPr id="13" name="TextBox 13"/>
          <p:cNvSpPr txBox="1"/>
          <p:nvPr/>
        </p:nvSpPr>
        <p:spPr>
          <a:xfrm>
            <a:off x="6969604" y="3462667"/>
            <a:ext cx="3868596" cy="4872610"/>
          </a:xfrm>
          <a:prstGeom prst="rect">
            <a:avLst/>
          </a:prstGeom>
        </p:spPr>
        <p:txBody>
          <a:bodyPr lIns="0" tIns="0" rIns="0" bIns="0" rtlCol="0" anchor="t">
            <a:spAutoFit/>
          </a:bodyPr>
          <a:lstStyle/>
          <a:p>
            <a:pPr marL="0" lvl="0" indent="0" algn="ctr">
              <a:lnSpc>
                <a:spcPts val="5679"/>
              </a:lnSpc>
            </a:pPr>
            <a:r>
              <a:rPr lang="en-US" sz="3999" u="none">
                <a:solidFill>
                  <a:srgbClr val="143443"/>
                </a:solidFill>
                <a:latin typeface="Calibri (MS) Bold"/>
              </a:rPr>
              <a:t>Organisational reputation</a:t>
            </a:r>
          </a:p>
          <a:p>
            <a:pPr marL="0" lvl="0" indent="0" algn="ctr">
              <a:lnSpc>
                <a:spcPts val="5395"/>
              </a:lnSpc>
            </a:pPr>
            <a:r>
              <a:rPr lang="en-US" sz="3799" u="none">
                <a:solidFill>
                  <a:srgbClr val="143443"/>
                </a:solidFill>
                <a:latin typeface="Calibri (MS)"/>
              </a:rPr>
              <a:t>Both internal and external - including staff, customers, funders and commissioners</a:t>
            </a:r>
          </a:p>
        </p:txBody>
      </p:sp>
      <p:sp>
        <p:nvSpPr>
          <p:cNvPr id="14" name="TextBox 14"/>
          <p:cNvSpPr txBox="1"/>
          <p:nvPr/>
        </p:nvSpPr>
        <p:spPr>
          <a:xfrm>
            <a:off x="12536435" y="3451618"/>
            <a:ext cx="3868596" cy="4913757"/>
          </a:xfrm>
          <a:prstGeom prst="rect">
            <a:avLst/>
          </a:prstGeom>
        </p:spPr>
        <p:txBody>
          <a:bodyPr lIns="0" tIns="0" rIns="0" bIns="0" rtlCol="0" anchor="t">
            <a:spAutoFit/>
          </a:bodyPr>
          <a:lstStyle/>
          <a:p>
            <a:pPr marL="0" lvl="0" indent="0" algn="ctr">
              <a:lnSpc>
                <a:spcPts val="5253"/>
              </a:lnSpc>
            </a:pPr>
            <a:r>
              <a:rPr lang="en-US" sz="3699" u="none">
                <a:solidFill>
                  <a:srgbClr val="143443"/>
                </a:solidFill>
                <a:latin typeface="Calibri (MS) Bold"/>
              </a:rPr>
              <a:t>VCSEs are well placed to make a difference</a:t>
            </a:r>
          </a:p>
          <a:p>
            <a:pPr marL="0" lvl="0" indent="0" algn="ctr">
              <a:lnSpc>
                <a:spcPts val="4543"/>
              </a:lnSpc>
            </a:pPr>
            <a:r>
              <a:rPr lang="en-US" sz="3199" u="none">
                <a:solidFill>
                  <a:srgbClr val="143443"/>
                </a:solidFill>
                <a:latin typeface="Calibri (MS)"/>
              </a:rPr>
              <a:t>Supporting the most vulnerable, located in heart of communities, understand what is needed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6457879" y="2794647"/>
            <a:ext cx="5373181" cy="3234365"/>
            <a:chOff x="0" y="0"/>
            <a:chExt cx="1753466" cy="1055492"/>
          </a:xfrm>
        </p:grpSpPr>
        <p:sp>
          <p:nvSpPr>
            <p:cNvPr id="3" name="Freeform 3"/>
            <p:cNvSpPr/>
            <p:nvPr/>
          </p:nvSpPr>
          <p:spPr>
            <a:xfrm>
              <a:off x="0" y="0"/>
              <a:ext cx="1753466" cy="1055492"/>
            </a:xfrm>
            <a:custGeom>
              <a:avLst/>
              <a:gdLst/>
              <a:ahLst/>
              <a:cxnLst/>
              <a:rect l="l" t="t" r="r" b="b"/>
              <a:pathLst>
                <a:path w="1753466" h="1055492">
                  <a:moveTo>
                    <a:pt x="21613" y="0"/>
                  </a:moveTo>
                  <a:lnTo>
                    <a:pt x="1731853" y="0"/>
                  </a:lnTo>
                  <a:cubicBezTo>
                    <a:pt x="1743790" y="0"/>
                    <a:pt x="1753466" y="9676"/>
                    <a:pt x="1753466" y="21613"/>
                  </a:cubicBezTo>
                  <a:lnTo>
                    <a:pt x="1753466" y="1033879"/>
                  </a:lnTo>
                  <a:cubicBezTo>
                    <a:pt x="1753466" y="1045816"/>
                    <a:pt x="1743790" y="1055492"/>
                    <a:pt x="1731853" y="1055492"/>
                  </a:cubicBezTo>
                  <a:lnTo>
                    <a:pt x="21613" y="1055492"/>
                  </a:lnTo>
                  <a:cubicBezTo>
                    <a:pt x="15881" y="1055492"/>
                    <a:pt x="10383" y="1053215"/>
                    <a:pt x="6330" y="1049162"/>
                  </a:cubicBezTo>
                  <a:cubicBezTo>
                    <a:pt x="2277" y="1045108"/>
                    <a:pt x="0" y="1039611"/>
                    <a:pt x="0" y="1033879"/>
                  </a:cubicBezTo>
                  <a:lnTo>
                    <a:pt x="0" y="21613"/>
                  </a:lnTo>
                  <a:cubicBezTo>
                    <a:pt x="0" y="9676"/>
                    <a:pt x="9676" y="0"/>
                    <a:pt x="21613" y="0"/>
                  </a:cubicBezTo>
                  <a:close/>
                </a:path>
              </a:pathLst>
            </a:custGeom>
            <a:solidFill>
              <a:srgbClr val="FBAFA0"/>
            </a:solidFill>
            <a:ln cap="sq">
              <a:noFill/>
              <a:prstDash val="solid"/>
              <a:miter/>
            </a:ln>
          </p:spPr>
          <p:txBody>
            <a:bodyPr/>
            <a:lstStyle/>
            <a:p>
              <a:endParaRPr lang="en-US"/>
            </a:p>
          </p:txBody>
        </p:sp>
        <p:sp>
          <p:nvSpPr>
            <p:cNvPr id="4" name="TextBox 4"/>
            <p:cNvSpPr txBox="1"/>
            <p:nvPr/>
          </p:nvSpPr>
          <p:spPr>
            <a:xfrm>
              <a:off x="0" y="-38100"/>
              <a:ext cx="1753466" cy="109359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278736" y="2794647"/>
            <a:ext cx="5373181" cy="3234365"/>
            <a:chOff x="0" y="0"/>
            <a:chExt cx="1753466" cy="1055492"/>
          </a:xfrm>
        </p:grpSpPr>
        <p:sp>
          <p:nvSpPr>
            <p:cNvPr id="6" name="Freeform 6"/>
            <p:cNvSpPr/>
            <p:nvPr/>
          </p:nvSpPr>
          <p:spPr>
            <a:xfrm>
              <a:off x="0" y="0"/>
              <a:ext cx="1753466" cy="1055492"/>
            </a:xfrm>
            <a:custGeom>
              <a:avLst/>
              <a:gdLst/>
              <a:ahLst/>
              <a:cxnLst/>
              <a:rect l="l" t="t" r="r" b="b"/>
              <a:pathLst>
                <a:path w="1753466" h="1055492">
                  <a:moveTo>
                    <a:pt x="21613" y="0"/>
                  </a:moveTo>
                  <a:lnTo>
                    <a:pt x="1731853" y="0"/>
                  </a:lnTo>
                  <a:cubicBezTo>
                    <a:pt x="1743790" y="0"/>
                    <a:pt x="1753466" y="9676"/>
                    <a:pt x="1753466" y="21613"/>
                  </a:cubicBezTo>
                  <a:lnTo>
                    <a:pt x="1753466" y="1033879"/>
                  </a:lnTo>
                  <a:cubicBezTo>
                    <a:pt x="1753466" y="1045816"/>
                    <a:pt x="1743790" y="1055492"/>
                    <a:pt x="1731853" y="1055492"/>
                  </a:cubicBezTo>
                  <a:lnTo>
                    <a:pt x="21613" y="1055492"/>
                  </a:lnTo>
                  <a:cubicBezTo>
                    <a:pt x="15881" y="1055492"/>
                    <a:pt x="10383" y="1053215"/>
                    <a:pt x="6330" y="1049162"/>
                  </a:cubicBezTo>
                  <a:cubicBezTo>
                    <a:pt x="2277" y="1045108"/>
                    <a:pt x="0" y="1039611"/>
                    <a:pt x="0" y="1033879"/>
                  </a:cubicBezTo>
                  <a:lnTo>
                    <a:pt x="0" y="21613"/>
                  </a:lnTo>
                  <a:cubicBezTo>
                    <a:pt x="0" y="9676"/>
                    <a:pt x="9676" y="0"/>
                    <a:pt x="21613" y="0"/>
                  </a:cubicBezTo>
                  <a:close/>
                </a:path>
              </a:pathLst>
            </a:custGeom>
            <a:solidFill>
              <a:srgbClr val="BDD5F7"/>
            </a:solidFill>
            <a:ln cap="sq">
              <a:noFill/>
              <a:prstDash val="solid"/>
              <a:miter/>
            </a:ln>
          </p:spPr>
          <p:txBody>
            <a:bodyPr/>
            <a:lstStyle/>
            <a:p>
              <a:endParaRPr lang="en-US"/>
            </a:p>
          </p:txBody>
        </p:sp>
        <p:sp>
          <p:nvSpPr>
            <p:cNvPr id="7" name="TextBox 7"/>
            <p:cNvSpPr txBox="1"/>
            <p:nvPr/>
          </p:nvSpPr>
          <p:spPr>
            <a:xfrm>
              <a:off x="0" y="-38100"/>
              <a:ext cx="1753466" cy="109359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887992" y="6524441"/>
            <a:ext cx="3992020" cy="3227201"/>
            <a:chOff x="0" y="0"/>
            <a:chExt cx="1302742" cy="1053154"/>
          </a:xfrm>
        </p:grpSpPr>
        <p:sp>
          <p:nvSpPr>
            <p:cNvPr id="9" name="Freeform 9"/>
            <p:cNvSpPr/>
            <p:nvPr/>
          </p:nvSpPr>
          <p:spPr>
            <a:xfrm>
              <a:off x="0" y="0"/>
              <a:ext cx="1302742" cy="1053154"/>
            </a:xfrm>
            <a:custGeom>
              <a:avLst/>
              <a:gdLst/>
              <a:ahLst/>
              <a:cxnLst/>
              <a:rect l="l" t="t" r="r" b="b"/>
              <a:pathLst>
                <a:path w="1302742" h="1053154">
                  <a:moveTo>
                    <a:pt x="29090" y="0"/>
                  </a:moveTo>
                  <a:lnTo>
                    <a:pt x="1273652" y="0"/>
                  </a:lnTo>
                  <a:cubicBezTo>
                    <a:pt x="1289718" y="0"/>
                    <a:pt x="1302742" y="13024"/>
                    <a:pt x="1302742" y="29090"/>
                  </a:cubicBezTo>
                  <a:lnTo>
                    <a:pt x="1302742" y="1024064"/>
                  </a:lnTo>
                  <a:cubicBezTo>
                    <a:pt x="1302742" y="1040130"/>
                    <a:pt x="1289718" y="1053154"/>
                    <a:pt x="1273652" y="1053154"/>
                  </a:cubicBezTo>
                  <a:lnTo>
                    <a:pt x="29090" y="1053154"/>
                  </a:lnTo>
                  <a:cubicBezTo>
                    <a:pt x="21375" y="1053154"/>
                    <a:pt x="13976" y="1050089"/>
                    <a:pt x="8520" y="1044634"/>
                  </a:cubicBezTo>
                  <a:cubicBezTo>
                    <a:pt x="3065" y="1039178"/>
                    <a:pt x="0" y="1031779"/>
                    <a:pt x="0" y="1024064"/>
                  </a:cubicBezTo>
                  <a:lnTo>
                    <a:pt x="0" y="29090"/>
                  </a:lnTo>
                  <a:cubicBezTo>
                    <a:pt x="0" y="13024"/>
                    <a:pt x="13024" y="0"/>
                    <a:pt x="29090" y="0"/>
                  </a:cubicBezTo>
                  <a:close/>
                </a:path>
              </a:pathLst>
            </a:custGeom>
            <a:solidFill>
              <a:srgbClr val="41C1BA"/>
            </a:solidFill>
            <a:ln cap="sq">
              <a:noFill/>
              <a:prstDash val="solid"/>
              <a:miter/>
            </a:ln>
          </p:spPr>
          <p:txBody>
            <a:bodyPr/>
            <a:lstStyle/>
            <a:p>
              <a:endParaRPr lang="en-US"/>
            </a:p>
          </p:txBody>
        </p:sp>
        <p:sp>
          <p:nvSpPr>
            <p:cNvPr id="10" name="TextBox 10"/>
            <p:cNvSpPr txBox="1"/>
            <p:nvPr/>
          </p:nvSpPr>
          <p:spPr>
            <a:xfrm>
              <a:off x="0" y="-38100"/>
              <a:ext cx="1302742" cy="109125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636083" y="2794647"/>
            <a:ext cx="5373181" cy="3234365"/>
            <a:chOff x="0" y="0"/>
            <a:chExt cx="1753466" cy="1055492"/>
          </a:xfrm>
        </p:grpSpPr>
        <p:sp>
          <p:nvSpPr>
            <p:cNvPr id="12" name="Freeform 12"/>
            <p:cNvSpPr/>
            <p:nvPr/>
          </p:nvSpPr>
          <p:spPr>
            <a:xfrm>
              <a:off x="0" y="0"/>
              <a:ext cx="1753466" cy="1055492"/>
            </a:xfrm>
            <a:custGeom>
              <a:avLst/>
              <a:gdLst/>
              <a:ahLst/>
              <a:cxnLst/>
              <a:rect l="l" t="t" r="r" b="b"/>
              <a:pathLst>
                <a:path w="1753466" h="1055492">
                  <a:moveTo>
                    <a:pt x="21613" y="0"/>
                  </a:moveTo>
                  <a:lnTo>
                    <a:pt x="1731853" y="0"/>
                  </a:lnTo>
                  <a:cubicBezTo>
                    <a:pt x="1743790" y="0"/>
                    <a:pt x="1753466" y="9676"/>
                    <a:pt x="1753466" y="21613"/>
                  </a:cubicBezTo>
                  <a:lnTo>
                    <a:pt x="1753466" y="1033879"/>
                  </a:lnTo>
                  <a:cubicBezTo>
                    <a:pt x="1753466" y="1045816"/>
                    <a:pt x="1743790" y="1055492"/>
                    <a:pt x="1731853" y="1055492"/>
                  </a:cubicBezTo>
                  <a:lnTo>
                    <a:pt x="21613" y="1055492"/>
                  </a:lnTo>
                  <a:cubicBezTo>
                    <a:pt x="15881" y="1055492"/>
                    <a:pt x="10383" y="1053215"/>
                    <a:pt x="6330" y="1049162"/>
                  </a:cubicBezTo>
                  <a:cubicBezTo>
                    <a:pt x="2277" y="1045108"/>
                    <a:pt x="0" y="1039611"/>
                    <a:pt x="0" y="1033879"/>
                  </a:cubicBezTo>
                  <a:lnTo>
                    <a:pt x="0" y="21613"/>
                  </a:lnTo>
                  <a:cubicBezTo>
                    <a:pt x="0" y="9676"/>
                    <a:pt x="9676" y="0"/>
                    <a:pt x="21613" y="0"/>
                  </a:cubicBezTo>
                  <a:close/>
                </a:path>
              </a:pathLst>
            </a:custGeom>
            <a:solidFill>
              <a:srgbClr val="F0D1B6"/>
            </a:solidFill>
            <a:ln cap="sq">
              <a:noFill/>
              <a:prstDash val="solid"/>
              <a:miter/>
            </a:ln>
          </p:spPr>
          <p:txBody>
            <a:bodyPr/>
            <a:lstStyle/>
            <a:p>
              <a:endParaRPr lang="en-US"/>
            </a:p>
          </p:txBody>
        </p:sp>
        <p:sp>
          <p:nvSpPr>
            <p:cNvPr id="13" name="TextBox 13"/>
            <p:cNvSpPr txBox="1"/>
            <p:nvPr/>
          </p:nvSpPr>
          <p:spPr>
            <a:xfrm>
              <a:off x="0" y="-38100"/>
              <a:ext cx="1753466" cy="1093592"/>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9299112" y="6524441"/>
            <a:ext cx="3899152" cy="3302271"/>
            <a:chOff x="0" y="0"/>
            <a:chExt cx="1272436" cy="1077652"/>
          </a:xfrm>
        </p:grpSpPr>
        <p:sp>
          <p:nvSpPr>
            <p:cNvPr id="15" name="Freeform 15"/>
            <p:cNvSpPr/>
            <p:nvPr/>
          </p:nvSpPr>
          <p:spPr>
            <a:xfrm>
              <a:off x="0" y="0"/>
              <a:ext cx="1272436" cy="1077652"/>
            </a:xfrm>
            <a:custGeom>
              <a:avLst/>
              <a:gdLst/>
              <a:ahLst/>
              <a:cxnLst/>
              <a:rect l="l" t="t" r="r" b="b"/>
              <a:pathLst>
                <a:path w="1272436" h="1077652">
                  <a:moveTo>
                    <a:pt x="29783" y="0"/>
                  </a:moveTo>
                  <a:lnTo>
                    <a:pt x="1242653" y="0"/>
                  </a:lnTo>
                  <a:cubicBezTo>
                    <a:pt x="1250552" y="0"/>
                    <a:pt x="1258128" y="3138"/>
                    <a:pt x="1263713" y="8723"/>
                  </a:cubicBezTo>
                  <a:cubicBezTo>
                    <a:pt x="1269298" y="14309"/>
                    <a:pt x="1272436" y="21884"/>
                    <a:pt x="1272436" y="29783"/>
                  </a:cubicBezTo>
                  <a:lnTo>
                    <a:pt x="1272436" y="1047869"/>
                  </a:lnTo>
                  <a:cubicBezTo>
                    <a:pt x="1272436" y="1055768"/>
                    <a:pt x="1269298" y="1063343"/>
                    <a:pt x="1263713" y="1068929"/>
                  </a:cubicBezTo>
                  <a:cubicBezTo>
                    <a:pt x="1258128" y="1074514"/>
                    <a:pt x="1250552" y="1077652"/>
                    <a:pt x="1242653" y="1077652"/>
                  </a:cubicBezTo>
                  <a:lnTo>
                    <a:pt x="29783" y="1077652"/>
                  </a:lnTo>
                  <a:cubicBezTo>
                    <a:pt x="21884" y="1077652"/>
                    <a:pt x="14309" y="1074514"/>
                    <a:pt x="8723" y="1068929"/>
                  </a:cubicBezTo>
                  <a:cubicBezTo>
                    <a:pt x="3138" y="1063343"/>
                    <a:pt x="0" y="1055768"/>
                    <a:pt x="0" y="1047869"/>
                  </a:cubicBezTo>
                  <a:lnTo>
                    <a:pt x="0" y="29783"/>
                  </a:lnTo>
                  <a:cubicBezTo>
                    <a:pt x="0" y="21884"/>
                    <a:pt x="3138" y="14309"/>
                    <a:pt x="8723" y="8723"/>
                  </a:cubicBezTo>
                  <a:cubicBezTo>
                    <a:pt x="14309" y="3138"/>
                    <a:pt x="21884" y="0"/>
                    <a:pt x="29783" y="0"/>
                  </a:cubicBezTo>
                  <a:close/>
                </a:path>
              </a:pathLst>
            </a:custGeom>
            <a:solidFill>
              <a:srgbClr val="6AE0FA"/>
            </a:solidFill>
            <a:ln cap="sq">
              <a:noFill/>
              <a:prstDash val="solid"/>
              <a:miter/>
            </a:ln>
          </p:spPr>
          <p:txBody>
            <a:bodyPr/>
            <a:lstStyle/>
            <a:p>
              <a:endParaRPr lang="en-US"/>
            </a:p>
          </p:txBody>
        </p:sp>
        <p:sp>
          <p:nvSpPr>
            <p:cNvPr id="16" name="TextBox 16"/>
            <p:cNvSpPr txBox="1"/>
            <p:nvPr/>
          </p:nvSpPr>
          <p:spPr>
            <a:xfrm>
              <a:off x="0" y="-38100"/>
              <a:ext cx="1272436" cy="1115752"/>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2526410" y="3974373"/>
            <a:ext cx="1290290" cy="1337088"/>
          </a:xfrm>
          <a:custGeom>
            <a:avLst/>
            <a:gdLst/>
            <a:ahLst/>
            <a:cxnLst/>
            <a:rect l="l" t="t" r="r" b="b"/>
            <a:pathLst>
              <a:path w="1290290" h="1337088">
                <a:moveTo>
                  <a:pt x="0" y="0"/>
                </a:moveTo>
                <a:lnTo>
                  <a:pt x="1290290" y="0"/>
                </a:lnTo>
                <a:lnTo>
                  <a:pt x="1290290" y="1337088"/>
                </a:lnTo>
                <a:lnTo>
                  <a:pt x="0" y="1337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8488871" y="4129815"/>
            <a:ext cx="1310258" cy="1310258"/>
          </a:xfrm>
          <a:custGeom>
            <a:avLst/>
            <a:gdLst/>
            <a:ahLst/>
            <a:cxnLst/>
            <a:rect l="l" t="t" r="r" b="b"/>
            <a:pathLst>
              <a:path w="1310258" h="1310258">
                <a:moveTo>
                  <a:pt x="0" y="0"/>
                </a:moveTo>
                <a:lnTo>
                  <a:pt x="1310258" y="0"/>
                </a:lnTo>
                <a:lnTo>
                  <a:pt x="1310258" y="1310257"/>
                </a:lnTo>
                <a:lnTo>
                  <a:pt x="0" y="1310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4367894" y="4157809"/>
            <a:ext cx="897721" cy="1508774"/>
          </a:xfrm>
          <a:custGeom>
            <a:avLst/>
            <a:gdLst/>
            <a:ahLst/>
            <a:cxnLst/>
            <a:rect l="l" t="t" r="r" b="b"/>
            <a:pathLst>
              <a:path w="897721" h="1508774">
                <a:moveTo>
                  <a:pt x="0" y="0"/>
                </a:moveTo>
                <a:lnTo>
                  <a:pt x="897720" y="0"/>
                </a:lnTo>
                <a:lnTo>
                  <a:pt x="897720" y="1508774"/>
                </a:lnTo>
                <a:lnTo>
                  <a:pt x="0" y="1508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0" name="Group 20"/>
          <p:cNvGrpSpPr/>
          <p:nvPr/>
        </p:nvGrpSpPr>
        <p:grpSpPr>
          <a:xfrm>
            <a:off x="651768" y="6508946"/>
            <a:ext cx="3996354" cy="3317767"/>
            <a:chOff x="0" y="0"/>
            <a:chExt cx="1065642" cy="884695"/>
          </a:xfrm>
        </p:grpSpPr>
        <p:sp>
          <p:nvSpPr>
            <p:cNvPr id="21" name="Freeform 21"/>
            <p:cNvSpPr/>
            <p:nvPr/>
          </p:nvSpPr>
          <p:spPr>
            <a:xfrm>
              <a:off x="0" y="0"/>
              <a:ext cx="1065642" cy="884695"/>
            </a:xfrm>
            <a:custGeom>
              <a:avLst/>
              <a:gdLst/>
              <a:ahLst/>
              <a:cxnLst/>
              <a:rect l="l" t="t" r="r" b="b"/>
              <a:pathLst>
                <a:path w="1065642" h="884695">
                  <a:moveTo>
                    <a:pt x="29059" y="0"/>
                  </a:moveTo>
                  <a:lnTo>
                    <a:pt x="1036584" y="0"/>
                  </a:lnTo>
                  <a:cubicBezTo>
                    <a:pt x="1052632" y="0"/>
                    <a:pt x="1065642" y="13010"/>
                    <a:pt x="1065642" y="29059"/>
                  </a:cubicBezTo>
                  <a:lnTo>
                    <a:pt x="1065642" y="855636"/>
                  </a:lnTo>
                  <a:cubicBezTo>
                    <a:pt x="1065642" y="863343"/>
                    <a:pt x="1062581" y="870734"/>
                    <a:pt x="1057131" y="876183"/>
                  </a:cubicBezTo>
                  <a:cubicBezTo>
                    <a:pt x="1051682" y="881633"/>
                    <a:pt x="1044290" y="884695"/>
                    <a:pt x="1036584" y="884695"/>
                  </a:cubicBezTo>
                  <a:lnTo>
                    <a:pt x="29059" y="884695"/>
                  </a:lnTo>
                  <a:cubicBezTo>
                    <a:pt x="21352" y="884695"/>
                    <a:pt x="13961" y="881633"/>
                    <a:pt x="8511" y="876183"/>
                  </a:cubicBezTo>
                  <a:cubicBezTo>
                    <a:pt x="3062" y="870734"/>
                    <a:pt x="0" y="863343"/>
                    <a:pt x="0" y="855636"/>
                  </a:cubicBezTo>
                  <a:lnTo>
                    <a:pt x="0" y="29059"/>
                  </a:lnTo>
                  <a:cubicBezTo>
                    <a:pt x="0" y="21352"/>
                    <a:pt x="3062" y="13961"/>
                    <a:pt x="8511" y="8511"/>
                  </a:cubicBezTo>
                  <a:cubicBezTo>
                    <a:pt x="13961" y="3062"/>
                    <a:pt x="21352" y="0"/>
                    <a:pt x="29059" y="0"/>
                  </a:cubicBezTo>
                  <a:close/>
                </a:path>
              </a:pathLst>
            </a:custGeom>
            <a:solidFill>
              <a:srgbClr val="C5FFD6"/>
            </a:solidFill>
            <a:ln cap="sq">
              <a:noFill/>
              <a:prstDash val="solid"/>
              <a:miter/>
            </a:ln>
          </p:spPr>
          <p:txBody>
            <a:bodyPr/>
            <a:lstStyle/>
            <a:p>
              <a:endParaRPr lang="en-US"/>
            </a:p>
          </p:txBody>
        </p:sp>
        <p:sp>
          <p:nvSpPr>
            <p:cNvPr id="22" name="TextBox 22"/>
            <p:cNvSpPr txBox="1"/>
            <p:nvPr/>
          </p:nvSpPr>
          <p:spPr>
            <a:xfrm>
              <a:off x="0" y="-38100"/>
              <a:ext cx="1065642" cy="922795"/>
            </a:xfrm>
            <a:prstGeom prst="rect">
              <a:avLst/>
            </a:prstGeom>
          </p:spPr>
          <p:txBody>
            <a:bodyPr lIns="62170" tIns="62170" rIns="62170" bIns="62170" rtlCol="0" anchor="ctr"/>
            <a:lstStyle/>
            <a:p>
              <a:pPr algn="ctr">
                <a:lnSpc>
                  <a:spcPts val="2659"/>
                </a:lnSpc>
                <a:spcBef>
                  <a:spcPct val="0"/>
                </a:spcBef>
              </a:pPr>
              <a:endParaRPr/>
            </a:p>
          </p:txBody>
        </p:sp>
      </p:grpSp>
      <p:sp>
        <p:nvSpPr>
          <p:cNvPr id="23" name="TextBox 23"/>
          <p:cNvSpPr txBox="1"/>
          <p:nvPr/>
        </p:nvSpPr>
        <p:spPr>
          <a:xfrm>
            <a:off x="-662969" y="6955795"/>
            <a:ext cx="6575819" cy="822778"/>
          </a:xfrm>
          <a:prstGeom prst="rect">
            <a:avLst/>
          </a:prstGeom>
        </p:spPr>
        <p:txBody>
          <a:bodyPr lIns="0" tIns="0" rIns="0" bIns="0" rtlCol="0" anchor="t">
            <a:spAutoFit/>
          </a:bodyPr>
          <a:lstStyle/>
          <a:p>
            <a:pPr marL="0" lvl="0" indent="0" algn="ctr">
              <a:lnSpc>
                <a:spcPts val="5286"/>
              </a:lnSpc>
              <a:spcBef>
                <a:spcPct val="0"/>
              </a:spcBef>
            </a:pPr>
            <a:r>
              <a:rPr lang="en-US" sz="5507" spc="-528">
                <a:solidFill>
                  <a:srgbClr val="133343"/>
                </a:solidFill>
                <a:latin typeface="Calibri (MS) Bold"/>
              </a:rPr>
              <a:t>Travel</a:t>
            </a:r>
          </a:p>
        </p:txBody>
      </p:sp>
      <p:sp>
        <p:nvSpPr>
          <p:cNvPr id="24" name="Freeform 24"/>
          <p:cNvSpPr/>
          <p:nvPr/>
        </p:nvSpPr>
        <p:spPr>
          <a:xfrm>
            <a:off x="1779067" y="7966046"/>
            <a:ext cx="1741755" cy="1127390"/>
          </a:xfrm>
          <a:custGeom>
            <a:avLst/>
            <a:gdLst/>
            <a:ahLst/>
            <a:cxnLst/>
            <a:rect l="l" t="t" r="r" b="b"/>
            <a:pathLst>
              <a:path w="1741755" h="1127390">
                <a:moveTo>
                  <a:pt x="0" y="0"/>
                </a:moveTo>
                <a:lnTo>
                  <a:pt x="1741755" y="0"/>
                </a:lnTo>
                <a:lnTo>
                  <a:pt x="1741755" y="1127390"/>
                </a:lnTo>
                <a:lnTo>
                  <a:pt x="0" y="11273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a:off x="6351000" y="7766291"/>
            <a:ext cx="1331690" cy="1171887"/>
          </a:xfrm>
          <a:custGeom>
            <a:avLst/>
            <a:gdLst/>
            <a:ahLst/>
            <a:cxnLst/>
            <a:rect l="l" t="t" r="r" b="b"/>
            <a:pathLst>
              <a:path w="1331690" h="1171887">
                <a:moveTo>
                  <a:pt x="0" y="0"/>
                </a:moveTo>
                <a:lnTo>
                  <a:pt x="1331691" y="0"/>
                </a:lnTo>
                <a:lnTo>
                  <a:pt x="1331691" y="1171887"/>
                </a:lnTo>
                <a:lnTo>
                  <a:pt x="0" y="11718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26"/>
          <p:cNvSpPr/>
          <p:nvPr/>
        </p:nvSpPr>
        <p:spPr>
          <a:xfrm>
            <a:off x="10939170" y="7898476"/>
            <a:ext cx="932693" cy="1262529"/>
          </a:xfrm>
          <a:custGeom>
            <a:avLst/>
            <a:gdLst/>
            <a:ahLst/>
            <a:cxnLst/>
            <a:rect l="l" t="t" r="r" b="b"/>
            <a:pathLst>
              <a:path w="932693" h="1262529">
                <a:moveTo>
                  <a:pt x="0" y="0"/>
                </a:moveTo>
                <a:lnTo>
                  <a:pt x="932693" y="0"/>
                </a:lnTo>
                <a:lnTo>
                  <a:pt x="932693" y="1262529"/>
                </a:lnTo>
                <a:lnTo>
                  <a:pt x="0" y="12625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7"/>
          <p:cNvSpPr txBox="1"/>
          <p:nvPr/>
        </p:nvSpPr>
        <p:spPr>
          <a:xfrm>
            <a:off x="1029170" y="826784"/>
            <a:ext cx="16230600" cy="1205863"/>
          </a:xfrm>
          <a:prstGeom prst="rect">
            <a:avLst/>
          </a:prstGeom>
        </p:spPr>
        <p:txBody>
          <a:bodyPr lIns="0" tIns="0" rIns="0" bIns="0" rtlCol="0" anchor="t">
            <a:spAutoFit/>
          </a:bodyPr>
          <a:lstStyle/>
          <a:p>
            <a:pPr marL="0" lvl="0" indent="0" algn="ctr">
              <a:lnSpc>
                <a:spcPts val="7679"/>
              </a:lnSpc>
            </a:pPr>
            <a:r>
              <a:rPr lang="en-US" sz="7999" spc="-767">
                <a:solidFill>
                  <a:srgbClr val="133343"/>
                </a:solidFill>
                <a:latin typeface="Calibri (MS)"/>
              </a:rPr>
              <a:t>What could your organisation do? </a:t>
            </a:r>
          </a:p>
        </p:txBody>
      </p:sp>
      <p:sp>
        <p:nvSpPr>
          <p:cNvPr id="28" name="TextBox 28"/>
          <p:cNvSpPr txBox="1"/>
          <p:nvPr/>
        </p:nvSpPr>
        <p:spPr>
          <a:xfrm>
            <a:off x="1874048" y="3266816"/>
            <a:ext cx="2595013" cy="670560"/>
          </a:xfrm>
          <a:prstGeom prst="rect">
            <a:avLst/>
          </a:prstGeom>
        </p:spPr>
        <p:txBody>
          <a:bodyPr lIns="0" tIns="0" rIns="0" bIns="0" rtlCol="0" anchor="t">
            <a:spAutoFit/>
          </a:bodyPr>
          <a:lstStyle/>
          <a:p>
            <a:pPr marL="0" lvl="0" indent="0" algn="ctr">
              <a:lnSpc>
                <a:spcPts val="4319"/>
              </a:lnSpc>
              <a:spcBef>
                <a:spcPct val="0"/>
              </a:spcBef>
            </a:pPr>
            <a:r>
              <a:rPr lang="en-US" sz="4499" spc="-431">
                <a:solidFill>
                  <a:srgbClr val="133343"/>
                </a:solidFill>
                <a:latin typeface="Calibri (MS) Bold"/>
              </a:rPr>
              <a:t>Energy </a:t>
            </a:r>
          </a:p>
        </p:txBody>
      </p:sp>
      <p:sp>
        <p:nvSpPr>
          <p:cNvPr id="29" name="TextBox 29"/>
          <p:cNvSpPr txBox="1"/>
          <p:nvPr/>
        </p:nvSpPr>
        <p:spPr>
          <a:xfrm>
            <a:off x="7258701" y="3295391"/>
            <a:ext cx="3770599" cy="670560"/>
          </a:xfrm>
          <a:prstGeom prst="rect">
            <a:avLst/>
          </a:prstGeom>
        </p:spPr>
        <p:txBody>
          <a:bodyPr lIns="0" tIns="0" rIns="0" bIns="0" rtlCol="0" anchor="t">
            <a:spAutoFit/>
          </a:bodyPr>
          <a:lstStyle/>
          <a:p>
            <a:pPr marL="0" lvl="0" indent="0" algn="ctr">
              <a:lnSpc>
                <a:spcPts val="4320"/>
              </a:lnSpc>
              <a:spcBef>
                <a:spcPct val="0"/>
              </a:spcBef>
            </a:pPr>
            <a:r>
              <a:rPr lang="en-US" sz="4500" spc="-432">
                <a:solidFill>
                  <a:srgbClr val="133343"/>
                </a:solidFill>
                <a:latin typeface="Calibri (MS) Bold"/>
              </a:rPr>
              <a:t>Waste</a:t>
            </a:r>
          </a:p>
        </p:txBody>
      </p:sp>
      <p:sp>
        <p:nvSpPr>
          <p:cNvPr id="30" name="TextBox 30"/>
          <p:cNvSpPr txBox="1"/>
          <p:nvPr/>
        </p:nvSpPr>
        <p:spPr>
          <a:xfrm>
            <a:off x="12755655" y="3295391"/>
            <a:ext cx="4004080" cy="670560"/>
          </a:xfrm>
          <a:prstGeom prst="rect">
            <a:avLst/>
          </a:prstGeom>
        </p:spPr>
        <p:txBody>
          <a:bodyPr lIns="0" tIns="0" rIns="0" bIns="0" rtlCol="0" anchor="t">
            <a:spAutoFit/>
          </a:bodyPr>
          <a:lstStyle/>
          <a:p>
            <a:pPr marL="0" lvl="0" indent="0" algn="ctr">
              <a:lnSpc>
                <a:spcPts val="4320"/>
              </a:lnSpc>
              <a:spcBef>
                <a:spcPct val="0"/>
              </a:spcBef>
            </a:pPr>
            <a:r>
              <a:rPr lang="en-US" sz="4500" spc="-432">
                <a:solidFill>
                  <a:srgbClr val="133343"/>
                </a:solidFill>
                <a:latin typeface="Calibri (MS) Bold"/>
              </a:rPr>
              <a:t>Food</a:t>
            </a:r>
          </a:p>
        </p:txBody>
      </p:sp>
      <p:sp>
        <p:nvSpPr>
          <p:cNvPr id="31" name="TextBox 31"/>
          <p:cNvSpPr txBox="1"/>
          <p:nvPr/>
        </p:nvSpPr>
        <p:spPr>
          <a:xfrm>
            <a:off x="5719339" y="6955795"/>
            <a:ext cx="2595013" cy="670560"/>
          </a:xfrm>
          <a:prstGeom prst="rect">
            <a:avLst/>
          </a:prstGeom>
        </p:spPr>
        <p:txBody>
          <a:bodyPr lIns="0" tIns="0" rIns="0" bIns="0" rtlCol="0" anchor="t">
            <a:spAutoFit/>
          </a:bodyPr>
          <a:lstStyle/>
          <a:p>
            <a:pPr marL="0" lvl="0" indent="0" algn="ctr">
              <a:lnSpc>
                <a:spcPts val="4319"/>
              </a:lnSpc>
              <a:spcBef>
                <a:spcPct val="0"/>
              </a:spcBef>
            </a:pPr>
            <a:r>
              <a:rPr lang="en-US" sz="4499" spc="-431">
                <a:solidFill>
                  <a:srgbClr val="133343"/>
                </a:solidFill>
                <a:latin typeface="Calibri (MS) Bold"/>
              </a:rPr>
              <a:t>Nature</a:t>
            </a:r>
          </a:p>
        </p:txBody>
      </p:sp>
      <p:sp>
        <p:nvSpPr>
          <p:cNvPr id="32" name="TextBox 32"/>
          <p:cNvSpPr txBox="1"/>
          <p:nvPr/>
        </p:nvSpPr>
        <p:spPr>
          <a:xfrm>
            <a:off x="10108009" y="6955795"/>
            <a:ext cx="2595013" cy="670560"/>
          </a:xfrm>
          <a:prstGeom prst="rect">
            <a:avLst/>
          </a:prstGeom>
        </p:spPr>
        <p:txBody>
          <a:bodyPr lIns="0" tIns="0" rIns="0" bIns="0" rtlCol="0" anchor="t">
            <a:spAutoFit/>
          </a:bodyPr>
          <a:lstStyle/>
          <a:p>
            <a:pPr marL="0" lvl="0" indent="0" algn="ctr">
              <a:lnSpc>
                <a:spcPts val="4319"/>
              </a:lnSpc>
              <a:spcBef>
                <a:spcPct val="0"/>
              </a:spcBef>
            </a:pPr>
            <a:r>
              <a:rPr lang="en-US" sz="4499" spc="-431">
                <a:solidFill>
                  <a:srgbClr val="133343"/>
                </a:solidFill>
                <a:latin typeface="Calibri (MS) Bold"/>
              </a:rPr>
              <a:t>Water </a:t>
            </a:r>
          </a:p>
        </p:txBody>
      </p:sp>
      <p:grpSp>
        <p:nvGrpSpPr>
          <p:cNvPr id="33" name="Group 33"/>
          <p:cNvGrpSpPr/>
          <p:nvPr/>
        </p:nvGrpSpPr>
        <p:grpSpPr>
          <a:xfrm>
            <a:off x="13634788" y="6524441"/>
            <a:ext cx="4017129" cy="3325214"/>
            <a:chOff x="0" y="0"/>
            <a:chExt cx="1058009" cy="875777"/>
          </a:xfrm>
        </p:grpSpPr>
        <p:sp>
          <p:nvSpPr>
            <p:cNvPr id="34" name="Freeform 34"/>
            <p:cNvSpPr/>
            <p:nvPr/>
          </p:nvSpPr>
          <p:spPr>
            <a:xfrm>
              <a:off x="0" y="0"/>
              <a:ext cx="1058009" cy="875777"/>
            </a:xfrm>
            <a:custGeom>
              <a:avLst/>
              <a:gdLst/>
              <a:ahLst/>
              <a:cxnLst/>
              <a:rect l="l" t="t" r="r" b="b"/>
              <a:pathLst>
                <a:path w="1058009" h="875777">
                  <a:moveTo>
                    <a:pt x="0" y="0"/>
                  </a:moveTo>
                  <a:lnTo>
                    <a:pt x="1058009" y="0"/>
                  </a:lnTo>
                  <a:lnTo>
                    <a:pt x="1058009" y="875777"/>
                  </a:lnTo>
                  <a:lnTo>
                    <a:pt x="0" y="875777"/>
                  </a:lnTo>
                  <a:close/>
                </a:path>
              </a:pathLst>
            </a:custGeom>
            <a:solidFill>
              <a:srgbClr val="6C9286"/>
            </a:solidFill>
          </p:spPr>
          <p:txBody>
            <a:bodyPr/>
            <a:lstStyle/>
            <a:p>
              <a:endParaRPr lang="en-US"/>
            </a:p>
          </p:txBody>
        </p:sp>
        <p:sp>
          <p:nvSpPr>
            <p:cNvPr id="35" name="TextBox 35"/>
            <p:cNvSpPr txBox="1"/>
            <p:nvPr/>
          </p:nvSpPr>
          <p:spPr>
            <a:xfrm>
              <a:off x="0" y="-28575"/>
              <a:ext cx="1058009" cy="904352"/>
            </a:xfrm>
            <a:prstGeom prst="rect">
              <a:avLst/>
            </a:prstGeom>
          </p:spPr>
          <p:txBody>
            <a:bodyPr lIns="69124" tIns="69124" rIns="69124" bIns="69124" rtlCol="0" anchor="ctr"/>
            <a:lstStyle/>
            <a:p>
              <a:pPr algn="ctr">
                <a:lnSpc>
                  <a:spcPts val="2116"/>
                </a:lnSpc>
              </a:pPr>
              <a:endParaRPr/>
            </a:p>
          </p:txBody>
        </p:sp>
      </p:grpSp>
      <p:sp>
        <p:nvSpPr>
          <p:cNvPr id="36" name="Freeform 36"/>
          <p:cNvSpPr/>
          <p:nvPr/>
        </p:nvSpPr>
        <p:spPr>
          <a:xfrm>
            <a:off x="14816754" y="7518438"/>
            <a:ext cx="1667593" cy="1667593"/>
          </a:xfrm>
          <a:custGeom>
            <a:avLst/>
            <a:gdLst/>
            <a:ahLst/>
            <a:cxnLst/>
            <a:rect l="l" t="t" r="r" b="b"/>
            <a:pathLst>
              <a:path w="1667593" h="1667593">
                <a:moveTo>
                  <a:pt x="0" y="0"/>
                </a:moveTo>
                <a:lnTo>
                  <a:pt x="1667593" y="0"/>
                </a:lnTo>
                <a:lnTo>
                  <a:pt x="1667593" y="1667593"/>
                </a:lnTo>
                <a:lnTo>
                  <a:pt x="0" y="16675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7" name="TextBox 37"/>
          <p:cNvSpPr txBox="1"/>
          <p:nvPr/>
        </p:nvSpPr>
        <p:spPr>
          <a:xfrm>
            <a:off x="13808019" y="6619563"/>
            <a:ext cx="3670668" cy="849269"/>
          </a:xfrm>
          <a:prstGeom prst="rect">
            <a:avLst/>
          </a:prstGeom>
        </p:spPr>
        <p:txBody>
          <a:bodyPr lIns="0" tIns="0" rIns="0" bIns="0" rtlCol="0" anchor="t">
            <a:spAutoFit/>
          </a:bodyPr>
          <a:lstStyle/>
          <a:p>
            <a:pPr algn="ctr">
              <a:lnSpc>
                <a:spcPts val="6226"/>
              </a:lnSpc>
            </a:pPr>
            <a:r>
              <a:rPr lang="en-US" sz="4447">
                <a:solidFill>
                  <a:srgbClr val="143443"/>
                </a:solidFill>
                <a:latin typeface="Calibri (MS) Bold"/>
              </a:rPr>
              <a:t>People Power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770</Words>
  <Application>Microsoft Office PowerPoint</Application>
  <PresentationFormat>Custom</PresentationFormat>
  <Paragraphs>73</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Aptos</vt:lpstr>
      <vt:lpstr>Calibri (MS)</vt:lpstr>
      <vt:lpstr>Calibri (MS) Italics</vt:lpstr>
      <vt:lpstr>Barlow Italics</vt:lpstr>
      <vt:lpstr>Barlow</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Check In Pres for Volunteer Forum</dc:title>
  <dc:creator>Lisa Forrest</dc:creator>
  <cp:lastModifiedBy>Lisa Forrest</cp:lastModifiedBy>
  <cp:revision>4</cp:revision>
  <dcterms:created xsi:type="dcterms:W3CDTF">2006-08-16T00:00:00Z</dcterms:created>
  <dcterms:modified xsi:type="dcterms:W3CDTF">2024-07-22T12:12:07Z</dcterms:modified>
  <dc:identifier>DAF-qkHI3jQ</dc:identifier>
</cp:coreProperties>
</file>