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61" r:id="rId3"/>
    <p:sldId id="322" r:id="rId4"/>
    <p:sldId id="262" r:id="rId5"/>
    <p:sldId id="306" r:id="rId6"/>
    <p:sldId id="308" r:id="rId7"/>
    <p:sldId id="309" r:id="rId8"/>
    <p:sldId id="257" r:id="rId9"/>
    <p:sldId id="315" r:id="rId10"/>
    <p:sldId id="313" r:id="rId11"/>
    <p:sldId id="323" r:id="rId12"/>
    <p:sldId id="320" r:id="rId13"/>
    <p:sldId id="317" r:id="rId14"/>
    <p:sldId id="286" r:id="rId15"/>
  </p:sldIdLst>
  <p:sldSz cx="18288000" cy="10287000"/>
  <p:notesSz cx="6858000" cy="9144000"/>
  <p:embeddedFontLst>
    <p:embeddedFont>
      <p:font typeface="Lato" panose="020F0502020204030203" pitchFamily="34" charset="0"/>
      <p:regular r:id="rId17"/>
      <p:bold r:id="rId18"/>
      <p:italic r:id="rId19"/>
      <p:boldItalic r:id="rId20"/>
    </p:embeddedFont>
    <p:embeddedFont>
      <p:font typeface="Notulen Serif Display"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74468" autoAdjust="0"/>
  </p:normalViewPr>
  <p:slideViewPr>
    <p:cSldViewPr>
      <p:cViewPr varScale="1">
        <p:scale>
          <a:sx n="41" d="100"/>
          <a:sy n="41" d="100"/>
        </p:scale>
        <p:origin x="2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9A812-06D5-49AC-BEDF-36FAF53B755D}" type="datetimeFigureOut">
              <a:rPr lang="en-GB" smtClean="0"/>
              <a:t>18/01/2024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D38D3-A076-497B-998B-0EC3BDB1531D}" type="slidenum">
              <a:rPr lang="en-GB" smtClean="0"/>
              <a:t>‹#›</a:t>
            </a:fld>
            <a:endParaRPr lang="en-GB"/>
          </a:p>
        </p:txBody>
      </p:sp>
    </p:spTree>
    <p:extLst>
      <p:ext uri="{BB962C8B-B14F-4D97-AF65-F5344CB8AC3E}">
        <p14:creationId xmlns:p14="http://schemas.microsoft.com/office/powerpoint/2010/main" val="61060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Places deliver Enterprise support.</a:t>
            </a:r>
          </a:p>
        </p:txBody>
      </p:sp>
      <p:sp>
        <p:nvSpPr>
          <p:cNvPr id="4" name="Slide Number Placeholder 3"/>
          <p:cNvSpPr>
            <a:spLocks noGrp="1"/>
          </p:cNvSpPr>
          <p:nvPr>
            <p:ph type="sldNum" sz="quarter" idx="5"/>
          </p:nvPr>
        </p:nvSpPr>
        <p:spPr/>
        <p:txBody>
          <a:bodyPr/>
          <a:lstStyle/>
          <a:p>
            <a:fld id="{797D38D3-A076-497B-998B-0EC3BDB1531D}" type="slidenum">
              <a:rPr lang="en-GB" smtClean="0"/>
              <a:t>4</a:t>
            </a:fld>
            <a:endParaRPr lang="en-GB"/>
          </a:p>
        </p:txBody>
      </p:sp>
    </p:spTree>
    <p:extLst>
      <p:ext uri="{BB962C8B-B14F-4D97-AF65-F5344CB8AC3E}">
        <p14:creationId xmlns:p14="http://schemas.microsoft.com/office/powerpoint/2010/main" val="29782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7D38D3-A076-497B-998B-0EC3BDB1531D}" type="slidenum">
              <a:rPr lang="en-GB" smtClean="0"/>
              <a:t>10</a:t>
            </a:fld>
            <a:endParaRPr lang="en-GB"/>
          </a:p>
        </p:txBody>
      </p:sp>
    </p:spTree>
    <p:extLst>
      <p:ext uri="{BB962C8B-B14F-4D97-AF65-F5344CB8AC3E}">
        <p14:creationId xmlns:p14="http://schemas.microsoft.com/office/powerpoint/2010/main" val="118241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7D38D3-A076-497B-998B-0EC3BDB1531D}" type="slidenum">
              <a:rPr lang="en-GB" smtClean="0"/>
              <a:t>11</a:t>
            </a:fld>
            <a:endParaRPr lang="en-GB"/>
          </a:p>
        </p:txBody>
      </p:sp>
    </p:spTree>
    <p:extLst>
      <p:ext uri="{BB962C8B-B14F-4D97-AF65-F5344CB8AC3E}">
        <p14:creationId xmlns:p14="http://schemas.microsoft.com/office/powerpoint/2010/main" val="309403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of the Team…</a:t>
            </a:r>
          </a:p>
        </p:txBody>
      </p:sp>
      <p:sp>
        <p:nvSpPr>
          <p:cNvPr id="4" name="Slide Number Placeholder 3"/>
          <p:cNvSpPr>
            <a:spLocks noGrp="1"/>
          </p:cNvSpPr>
          <p:nvPr>
            <p:ph type="sldNum" sz="quarter" idx="5"/>
          </p:nvPr>
        </p:nvSpPr>
        <p:spPr/>
        <p:txBody>
          <a:bodyPr/>
          <a:lstStyle/>
          <a:p>
            <a:fld id="{797D38D3-A076-497B-998B-0EC3BDB1531D}" type="slidenum">
              <a:rPr lang="en-GB" smtClean="0"/>
              <a:t>12</a:t>
            </a:fld>
            <a:endParaRPr lang="en-GB"/>
          </a:p>
        </p:txBody>
      </p:sp>
    </p:spTree>
    <p:extLst>
      <p:ext uri="{BB962C8B-B14F-4D97-AF65-F5344CB8AC3E}">
        <p14:creationId xmlns:p14="http://schemas.microsoft.com/office/powerpoint/2010/main" val="309663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2720" y="2345952"/>
            <a:ext cx="9065280" cy="7941049"/>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CB6FFAAC-8A48-4FBF-BAFE-BAD367694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5592" y="2548821"/>
            <a:ext cx="8862409" cy="7738179"/>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Oval 26">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5801" y="2575090"/>
            <a:ext cx="6858000" cy="685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40EF577-B6F8-4C57-B956-AB860B388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541" y="2780829"/>
            <a:ext cx="6446520" cy="644652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33181" cy="7268295"/>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5E6FAE32-AB12-4E77-A677-F6BD5D71A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25648" cy="7077970"/>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34557" y="695510"/>
            <a:ext cx="4825999" cy="4825999"/>
          </a:xfrm>
          <a:prstGeom prst="rect">
            <a:avLst/>
          </a:prstGeom>
        </p:spPr>
      </p:pic>
      <p:pic>
        <p:nvPicPr>
          <p:cNvPr id="6" name="Picture 6"/>
          <p:cNvPicPr>
            <a:picLocks noChangeAspect="1"/>
          </p:cNvPicPr>
          <p:nvPr/>
        </p:nvPicPr>
        <p:blipFill>
          <a:blip r:embed="rId4"/>
          <a:srcRect t="15271"/>
          <a:stretch>
            <a:fillRect/>
          </a:stretch>
        </p:blipFill>
        <p:spPr>
          <a:xfrm>
            <a:off x="8331606" y="730556"/>
            <a:ext cx="3040258" cy="1448988"/>
          </a:xfrm>
          <a:prstGeom prst="rect">
            <a:avLst/>
          </a:prstGeom>
        </p:spPr>
      </p:pic>
      <p:pic>
        <p:nvPicPr>
          <p:cNvPr id="14" name="Picture 13">
            <a:extLst>
              <a:ext uri="{FF2B5EF4-FFF2-40B4-BE49-F238E27FC236}">
                <a16:creationId xmlns:a16="http://schemas.microsoft.com/office/drawing/2014/main" id="{27C2745C-F103-51CC-A915-7A5965DCC9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36260" y="5120142"/>
            <a:ext cx="3190221" cy="2392665"/>
          </a:xfrm>
          <a:prstGeom prst="rect">
            <a:avLst/>
          </a:prstGeom>
        </p:spPr>
      </p:pic>
      <p:sp>
        <p:nvSpPr>
          <p:cNvPr id="35" name="Freeform: Shape 34">
            <a:extLst>
              <a:ext uri="{FF2B5EF4-FFF2-40B4-BE49-F238E27FC236}">
                <a16:creationId xmlns:a16="http://schemas.microsoft.com/office/drawing/2014/main" id="{2F6B32C1-BA91-470A-8C1B-33264F8B2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3469" y="-1"/>
            <a:ext cx="6666144" cy="4817681"/>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7" name="Freeform: Shape 36">
            <a:extLst>
              <a:ext uri="{FF2B5EF4-FFF2-40B4-BE49-F238E27FC236}">
                <a16:creationId xmlns:a16="http://schemas.microsoft.com/office/drawing/2014/main" id="{459570ED-BE4C-49E8-86BC-A81140CFE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93050" y="-1"/>
            <a:ext cx="6416566" cy="45681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p:cNvPicPr>
            <a:picLocks noChangeAspect="1"/>
          </p:cNvPicPr>
          <p:nvPr/>
        </p:nvPicPr>
        <p:blipFill>
          <a:blip r:embed="rId6"/>
          <a:stretch>
            <a:fillRect/>
          </a:stretch>
        </p:blipFill>
        <p:spPr>
          <a:xfrm>
            <a:off x="13276210" y="351855"/>
            <a:ext cx="2183658" cy="1237406"/>
          </a:xfrm>
          <a:prstGeom prst="rect">
            <a:avLst/>
          </a:prstGeom>
        </p:spPr>
      </p:pic>
      <p:pic>
        <p:nvPicPr>
          <p:cNvPr id="18" name="Picture 17">
            <a:extLst>
              <a:ext uri="{FF2B5EF4-FFF2-40B4-BE49-F238E27FC236}">
                <a16:creationId xmlns:a16="http://schemas.microsoft.com/office/drawing/2014/main" id="{0C9B5EE9-0970-191B-436F-94352AF5A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1190" y="7515391"/>
            <a:ext cx="2556932" cy="1917699"/>
          </a:xfrm>
          <a:prstGeom prst="rect">
            <a:avLst/>
          </a:prstGeom>
        </p:spPr>
      </p:pic>
      <p:pic>
        <p:nvPicPr>
          <p:cNvPr id="10" name="Picture 9">
            <a:extLst>
              <a:ext uri="{FF2B5EF4-FFF2-40B4-BE49-F238E27FC236}">
                <a16:creationId xmlns:a16="http://schemas.microsoft.com/office/drawing/2014/main" id="{46652B1A-8682-4F31-2BE4-149E2B44EA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13561" y="5469321"/>
            <a:ext cx="4810819" cy="3620142"/>
          </a:xfrm>
          <a:prstGeom prst="rect">
            <a:avLst/>
          </a:prstGeom>
        </p:spPr>
      </p:pic>
      <p:pic>
        <p:nvPicPr>
          <p:cNvPr id="20" name="Picture 19">
            <a:extLst>
              <a:ext uri="{FF2B5EF4-FFF2-40B4-BE49-F238E27FC236}">
                <a16:creationId xmlns:a16="http://schemas.microsoft.com/office/drawing/2014/main" id="{631E52FD-3E91-10B5-4ED8-6391B8ACA8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92722" y="2179544"/>
            <a:ext cx="2882598" cy="12757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74341">
            <a:off x="-6187624" y="5509076"/>
            <a:ext cx="11708514" cy="11708514"/>
          </a:xfrm>
          <a:prstGeom prst="rect">
            <a:avLst/>
          </a:prstGeom>
        </p:spPr>
      </p:pic>
      <p:pic>
        <p:nvPicPr>
          <p:cNvPr id="3" name="Picture 3"/>
          <p:cNvPicPr>
            <a:picLocks noChangeAspect="1"/>
          </p:cNvPicPr>
          <p:nvPr/>
        </p:nvPicPr>
        <p:blipFill>
          <a:blip r:embed="rId5"/>
          <a:srcRect t="15271"/>
          <a:stretch>
            <a:fillRect/>
          </a:stretch>
        </p:blipFill>
        <p:spPr>
          <a:xfrm>
            <a:off x="14354071" y="8587162"/>
            <a:ext cx="3486684" cy="1661738"/>
          </a:xfrm>
          <a:prstGeom prst="rect">
            <a:avLst/>
          </a:prstGeom>
        </p:spPr>
      </p:pic>
      <p:sp>
        <p:nvSpPr>
          <p:cNvPr id="4" name="TextBox 4"/>
          <p:cNvSpPr txBox="1"/>
          <p:nvPr/>
        </p:nvSpPr>
        <p:spPr>
          <a:xfrm>
            <a:off x="1106920" y="38100"/>
            <a:ext cx="17140959" cy="1661737"/>
          </a:xfrm>
          <a:prstGeom prst="rect">
            <a:avLst/>
          </a:prstGeom>
        </p:spPr>
        <p:txBody>
          <a:bodyPr wrap="square" lIns="0" tIns="0" rIns="0" bIns="0" rtlCol="0" anchor="t">
            <a:spAutoFit/>
          </a:bodyPr>
          <a:lstStyle/>
          <a:p>
            <a:pPr>
              <a:lnSpc>
                <a:spcPts val="14144"/>
              </a:lnSpc>
            </a:pPr>
            <a:r>
              <a:rPr lang="en-US" sz="8000" dirty="0">
                <a:solidFill>
                  <a:srgbClr val="000000"/>
                </a:solidFill>
                <a:latin typeface="Notulen Serif Display"/>
              </a:rPr>
              <a:t>How can Proper Good support you</a:t>
            </a:r>
          </a:p>
        </p:txBody>
      </p:sp>
      <p:sp>
        <p:nvSpPr>
          <p:cNvPr id="5" name="TextBox 4">
            <a:extLst>
              <a:ext uri="{FF2B5EF4-FFF2-40B4-BE49-F238E27FC236}">
                <a16:creationId xmlns:a16="http://schemas.microsoft.com/office/drawing/2014/main" id="{A5BDADE4-280C-90C6-B3D8-6F8B12ABF14B}"/>
              </a:ext>
            </a:extLst>
          </p:cNvPr>
          <p:cNvSpPr txBox="1"/>
          <p:nvPr/>
        </p:nvSpPr>
        <p:spPr>
          <a:xfrm>
            <a:off x="1981199" y="2247900"/>
            <a:ext cx="15392400" cy="7848302"/>
          </a:xfrm>
          <a:prstGeom prst="rect">
            <a:avLst/>
          </a:prstGeom>
          <a:noFill/>
        </p:spPr>
        <p:txBody>
          <a:bodyPr wrap="square" rtlCol="0">
            <a:spAutoFit/>
          </a:bodyPr>
          <a:lstStyle/>
          <a:p>
            <a:pPr marL="285750" indent="-285750">
              <a:buFontTx/>
              <a:buChar char="-"/>
            </a:pPr>
            <a:r>
              <a:rPr lang="en-GB" sz="3600" dirty="0">
                <a:latin typeface="Lato" panose="020F0502020204030203" pitchFamily="34" charset="0"/>
                <a:ea typeface="Lato" panose="020F0502020204030203" pitchFamily="34" charset="0"/>
                <a:cs typeface="Lato" panose="020F0502020204030203" pitchFamily="34" charset="0"/>
              </a:rPr>
              <a:t>Workshops to build skills and knowledge</a:t>
            </a:r>
          </a:p>
          <a:p>
            <a:r>
              <a:rPr lang="en-GB" sz="3600" dirty="0">
                <a:latin typeface="Lato" panose="020F0502020204030203" pitchFamily="34" charset="0"/>
                <a:ea typeface="Lato" panose="020F0502020204030203" pitchFamily="34" charset="0"/>
                <a:cs typeface="Lato" panose="020F0502020204030203" pitchFamily="34" charset="0"/>
              </a:rPr>
              <a:t>e.g. legal structures and governance, social impact and accounting, business       planning</a:t>
            </a:r>
          </a:p>
          <a:p>
            <a:endParaRPr lang="en-GB" sz="3600" dirty="0">
              <a:latin typeface="Lato" panose="020F0502020204030203" pitchFamily="34" charset="0"/>
              <a:ea typeface="Lato" panose="020F0502020204030203" pitchFamily="34" charset="0"/>
              <a:cs typeface="Lato" panose="020F0502020204030203" pitchFamily="34" charset="0"/>
            </a:endParaRPr>
          </a:p>
          <a:p>
            <a:pPr marL="285750" indent="-285750">
              <a:buFontTx/>
              <a:buChar char="-"/>
            </a:pPr>
            <a:r>
              <a:rPr lang="en-GB" sz="3600" dirty="0">
                <a:latin typeface="Lato" panose="020F0502020204030203" pitchFamily="34" charset="0"/>
                <a:ea typeface="Lato" panose="020F0502020204030203" pitchFamily="34" charset="0"/>
                <a:cs typeface="Lato" panose="020F0502020204030203" pitchFamily="34" charset="0"/>
              </a:rPr>
              <a:t>Advice clinics and drop-ins for 1:1 conversations with SE experts</a:t>
            </a:r>
          </a:p>
          <a:p>
            <a:pPr marL="285750" indent="-285750">
              <a:buFontTx/>
              <a:buChar char="-"/>
            </a:pPr>
            <a:endParaRPr lang="en-GB" sz="3600" dirty="0">
              <a:latin typeface="Lato" panose="020F0502020204030203" pitchFamily="34" charset="0"/>
              <a:ea typeface="Lato" panose="020F0502020204030203" pitchFamily="34" charset="0"/>
              <a:cs typeface="Lato" panose="020F0502020204030203" pitchFamily="34" charset="0"/>
            </a:endParaRPr>
          </a:p>
          <a:p>
            <a:pPr marL="285750" indent="-285750">
              <a:buFontTx/>
              <a:buChar char="-"/>
            </a:pPr>
            <a:r>
              <a:rPr lang="en-GB" sz="3600" dirty="0">
                <a:latin typeface="Lato" panose="020F0502020204030203" pitchFamily="34" charset="0"/>
                <a:ea typeface="Lato" panose="020F0502020204030203" pitchFamily="34" charset="0"/>
                <a:cs typeface="Lato" panose="020F0502020204030203" pitchFamily="34" charset="0"/>
              </a:rPr>
              <a:t>Opportunities to connect with other SE’s in Bolton – networking events, co-working days, social media campaigns</a:t>
            </a:r>
          </a:p>
          <a:p>
            <a:pPr marL="285750" indent="-285750">
              <a:buFontTx/>
              <a:buChar char="-"/>
            </a:pPr>
            <a:endParaRPr lang="en-GB" sz="3600" dirty="0">
              <a:latin typeface="Lato" panose="020F0502020204030203" pitchFamily="34" charset="0"/>
              <a:ea typeface="Lato" panose="020F0502020204030203" pitchFamily="34" charset="0"/>
              <a:cs typeface="Lato" panose="020F0502020204030203" pitchFamily="34" charset="0"/>
            </a:endParaRPr>
          </a:p>
          <a:p>
            <a:pPr marL="285750" indent="-285750">
              <a:buFontTx/>
              <a:buChar char="-"/>
            </a:pPr>
            <a:r>
              <a:rPr lang="en-GB" sz="3600" dirty="0">
                <a:latin typeface="Lato" panose="020F0502020204030203" pitchFamily="34" charset="0"/>
                <a:ea typeface="Lato" panose="020F0502020204030203" pitchFamily="34" charset="0"/>
                <a:cs typeface="Lato" panose="020F0502020204030203" pitchFamily="34" charset="0"/>
              </a:rPr>
              <a:t>Business mentoring</a:t>
            </a:r>
          </a:p>
          <a:p>
            <a:pPr marL="285750" indent="-285750">
              <a:buFontTx/>
              <a:buChar char="-"/>
            </a:pPr>
            <a:endParaRPr lang="en-GB" sz="3600" dirty="0">
              <a:latin typeface="Lato" panose="020F0502020204030203" pitchFamily="34" charset="0"/>
              <a:ea typeface="Lato" panose="020F0502020204030203" pitchFamily="34" charset="0"/>
              <a:cs typeface="Lato" panose="020F0502020204030203" pitchFamily="34" charset="0"/>
            </a:endParaRPr>
          </a:p>
          <a:p>
            <a:pPr marL="285750" indent="-285750">
              <a:buFontTx/>
              <a:buChar char="-"/>
            </a:pPr>
            <a:r>
              <a:rPr lang="en-GB" sz="3600" dirty="0">
                <a:latin typeface="Lato" panose="020F0502020204030203" pitchFamily="34" charset="0"/>
                <a:ea typeface="Lato" panose="020F0502020204030203" pitchFamily="34" charset="0"/>
                <a:cs typeface="Lato" panose="020F0502020204030203" pitchFamily="34" charset="0"/>
              </a:rPr>
              <a:t>Seed Funding- to start or develop something new</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Tree>
    <p:extLst>
      <p:ext uri="{BB962C8B-B14F-4D97-AF65-F5344CB8AC3E}">
        <p14:creationId xmlns:p14="http://schemas.microsoft.com/office/powerpoint/2010/main" val="236170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74341">
            <a:off x="-6187624" y="5509076"/>
            <a:ext cx="11708514" cy="11708514"/>
          </a:xfrm>
          <a:prstGeom prst="rect">
            <a:avLst/>
          </a:prstGeom>
        </p:spPr>
      </p:pic>
      <p:pic>
        <p:nvPicPr>
          <p:cNvPr id="3" name="Picture 3"/>
          <p:cNvPicPr>
            <a:picLocks noChangeAspect="1"/>
          </p:cNvPicPr>
          <p:nvPr/>
        </p:nvPicPr>
        <p:blipFill>
          <a:blip r:embed="rId5"/>
          <a:srcRect t="15271"/>
          <a:stretch>
            <a:fillRect/>
          </a:stretch>
        </p:blipFill>
        <p:spPr>
          <a:xfrm>
            <a:off x="15282611" y="9029700"/>
            <a:ext cx="2558144" cy="1219200"/>
          </a:xfrm>
          <a:prstGeom prst="rect">
            <a:avLst/>
          </a:prstGeom>
        </p:spPr>
      </p:pic>
      <p:sp>
        <p:nvSpPr>
          <p:cNvPr id="4" name="TextBox 4"/>
          <p:cNvSpPr txBox="1"/>
          <p:nvPr/>
        </p:nvSpPr>
        <p:spPr>
          <a:xfrm>
            <a:off x="1106920" y="38100"/>
            <a:ext cx="17140959" cy="1661737"/>
          </a:xfrm>
          <a:prstGeom prst="rect">
            <a:avLst/>
          </a:prstGeom>
        </p:spPr>
        <p:txBody>
          <a:bodyPr wrap="square" lIns="0" tIns="0" rIns="0" bIns="0" rtlCol="0" anchor="t">
            <a:spAutoFit/>
          </a:bodyPr>
          <a:lstStyle/>
          <a:p>
            <a:pPr>
              <a:lnSpc>
                <a:spcPts val="14144"/>
              </a:lnSpc>
            </a:pPr>
            <a:r>
              <a:rPr lang="en-US" sz="8000" dirty="0">
                <a:solidFill>
                  <a:srgbClr val="000000"/>
                </a:solidFill>
                <a:latin typeface="Notulen Serif Display"/>
              </a:rPr>
              <a:t>How can Proper Good support you</a:t>
            </a:r>
          </a:p>
        </p:txBody>
      </p:sp>
      <p:sp>
        <p:nvSpPr>
          <p:cNvPr id="5" name="TextBox 4">
            <a:extLst>
              <a:ext uri="{FF2B5EF4-FFF2-40B4-BE49-F238E27FC236}">
                <a16:creationId xmlns:a16="http://schemas.microsoft.com/office/drawing/2014/main" id="{A5BDADE4-280C-90C6-B3D8-6F8B12ABF14B}"/>
              </a:ext>
            </a:extLst>
          </p:cNvPr>
          <p:cNvSpPr txBox="1"/>
          <p:nvPr/>
        </p:nvSpPr>
        <p:spPr>
          <a:xfrm>
            <a:off x="1981199" y="2705100"/>
            <a:ext cx="15392400" cy="7294305"/>
          </a:xfrm>
          <a:prstGeom prst="rect">
            <a:avLst/>
          </a:prstGeom>
          <a:noFill/>
        </p:spPr>
        <p:txBody>
          <a:bodyPr wrap="square" rtlCol="0">
            <a:spAutoFit/>
          </a:bodyPr>
          <a:lstStyle/>
          <a:p>
            <a:r>
              <a:rPr lang="en-GB" sz="3600" dirty="0">
                <a:latin typeface="Lato" panose="020F0502020204030203" pitchFamily="34" charset="0"/>
                <a:ea typeface="Lato" panose="020F0502020204030203" pitchFamily="34" charset="0"/>
                <a:cs typeface="Lato" panose="020F0502020204030203" pitchFamily="34" charset="0"/>
              </a:rPr>
              <a:t>Our programme activity is open to SE’s regardless of size – start-ups and large established organisations are equally welcome.</a:t>
            </a:r>
          </a:p>
          <a:p>
            <a:endParaRPr lang="en-GB" sz="3600" dirty="0">
              <a:latin typeface="Lato" panose="020F0502020204030203" pitchFamily="34" charset="0"/>
              <a:ea typeface="Lato" panose="020F0502020204030203" pitchFamily="34" charset="0"/>
              <a:cs typeface="Lato" panose="020F0502020204030203" pitchFamily="34" charset="0"/>
            </a:endParaRPr>
          </a:p>
          <a:p>
            <a:r>
              <a:rPr lang="en-GB" sz="3600" dirty="0">
                <a:latin typeface="Lato" panose="020F0502020204030203" pitchFamily="34" charset="0"/>
                <a:ea typeface="Lato" panose="020F0502020204030203" pitchFamily="34" charset="0"/>
                <a:cs typeface="Lato" panose="020F0502020204030203" pitchFamily="34" charset="0"/>
              </a:rPr>
              <a:t>All Proper Good workshops are listed on the Stronger Together training page of the Bolton CVS website.</a:t>
            </a:r>
          </a:p>
          <a:p>
            <a:endParaRPr lang="en-GB" sz="3600" dirty="0">
              <a:latin typeface="Lato" panose="020F0502020204030203" pitchFamily="34" charset="0"/>
              <a:ea typeface="Lato" panose="020F0502020204030203" pitchFamily="34" charset="0"/>
              <a:cs typeface="Lato" panose="020F0502020204030203" pitchFamily="34" charset="0"/>
            </a:endParaRPr>
          </a:p>
          <a:p>
            <a:r>
              <a:rPr lang="en-GB" sz="3600" dirty="0">
                <a:latin typeface="Lato" panose="020F0502020204030203" pitchFamily="34" charset="0"/>
                <a:ea typeface="Lato" panose="020F0502020204030203" pitchFamily="34" charset="0"/>
                <a:cs typeface="Lato" panose="020F0502020204030203" pitchFamily="34" charset="0"/>
              </a:rPr>
              <a:t>Updates about other events are shared via our Facebook page and through our newsletter.</a:t>
            </a:r>
          </a:p>
          <a:p>
            <a:endParaRPr lang="en-GB" sz="3600" dirty="0">
              <a:latin typeface="Lato" panose="020F0502020204030203" pitchFamily="34" charset="0"/>
              <a:ea typeface="Lato" panose="020F0502020204030203" pitchFamily="34" charset="0"/>
              <a:cs typeface="Lato" panose="020F0502020204030203" pitchFamily="34" charset="0"/>
            </a:endParaRPr>
          </a:p>
          <a:p>
            <a:r>
              <a:rPr lang="en-GB" sz="3600" dirty="0">
                <a:latin typeface="Lato" panose="020F0502020204030203" pitchFamily="34" charset="0"/>
                <a:ea typeface="Lato" panose="020F0502020204030203" pitchFamily="34" charset="0"/>
                <a:cs typeface="Lato" panose="020F0502020204030203" pitchFamily="34" charset="0"/>
              </a:rPr>
              <a:t>If you’d like to stay up-to-date about Proper Good happenings, email Lisa on </a:t>
            </a:r>
            <a:r>
              <a:rPr lang="en-GB" sz="3600" b="1" dirty="0">
                <a:latin typeface="Lato" panose="020F0502020204030203" pitchFamily="34" charset="0"/>
                <a:ea typeface="Lato" panose="020F0502020204030203" pitchFamily="34" charset="0"/>
                <a:cs typeface="Lato" panose="020F0502020204030203" pitchFamily="34" charset="0"/>
              </a:rPr>
              <a:t>propergood@boltoncvs.org.uk </a:t>
            </a:r>
            <a:r>
              <a:rPr lang="en-GB" sz="3600" dirty="0">
                <a:latin typeface="Lato" panose="020F0502020204030203" pitchFamily="34" charset="0"/>
                <a:ea typeface="Lato" panose="020F0502020204030203" pitchFamily="34" charset="0"/>
                <a:cs typeface="Lato" panose="020F0502020204030203" pitchFamily="34" charset="0"/>
              </a:rPr>
              <a:t>and I’ll add you to  our mailing list.</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Tree>
    <p:extLst>
      <p:ext uri="{BB962C8B-B14F-4D97-AF65-F5344CB8AC3E}">
        <p14:creationId xmlns:p14="http://schemas.microsoft.com/office/powerpoint/2010/main" val="33177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t="15271"/>
          <a:stretch>
            <a:fillRect/>
          </a:stretch>
        </p:blipFill>
        <p:spPr>
          <a:xfrm>
            <a:off x="13639800" y="8029258"/>
            <a:ext cx="3826461" cy="1823674"/>
          </a:xfrm>
          <a:prstGeom prst="rect">
            <a:avLst/>
          </a:prstGeom>
        </p:spPr>
      </p:pic>
      <p:sp>
        <p:nvSpPr>
          <p:cNvPr id="4" name="TextBox 4"/>
          <p:cNvSpPr txBox="1"/>
          <p:nvPr/>
        </p:nvSpPr>
        <p:spPr>
          <a:xfrm>
            <a:off x="573520" y="101234"/>
            <a:ext cx="17140959" cy="1661737"/>
          </a:xfrm>
          <a:prstGeom prst="rect">
            <a:avLst/>
          </a:prstGeom>
        </p:spPr>
        <p:txBody>
          <a:bodyPr wrap="square" lIns="0" tIns="0" rIns="0" bIns="0" rtlCol="0" anchor="t">
            <a:spAutoFit/>
          </a:bodyPr>
          <a:lstStyle/>
          <a:p>
            <a:pPr>
              <a:lnSpc>
                <a:spcPts val="14144"/>
              </a:lnSpc>
            </a:pPr>
            <a:r>
              <a:rPr lang="en-US" sz="8000" dirty="0">
                <a:solidFill>
                  <a:srgbClr val="000000"/>
                </a:solidFill>
                <a:latin typeface="Notulen Serif Display"/>
              </a:rPr>
              <a:t>Working with Bolton CVS colleagues</a:t>
            </a:r>
          </a:p>
        </p:txBody>
      </p:sp>
      <p:sp>
        <p:nvSpPr>
          <p:cNvPr id="5" name="TextBox 4">
            <a:extLst>
              <a:ext uri="{FF2B5EF4-FFF2-40B4-BE49-F238E27FC236}">
                <a16:creationId xmlns:a16="http://schemas.microsoft.com/office/drawing/2014/main" id="{A5BDADE4-280C-90C6-B3D8-6F8B12ABF14B}"/>
              </a:ext>
            </a:extLst>
          </p:cNvPr>
          <p:cNvSpPr txBox="1"/>
          <p:nvPr/>
        </p:nvSpPr>
        <p:spPr>
          <a:xfrm>
            <a:off x="1981200" y="2247900"/>
            <a:ext cx="13792200" cy="6186309"/>
          </a:xfrm>
          <a:prstGeom prst="rect">
            <a:avLst/>
          </a:prstGeom>
          <a:noFill/>
        </p:spPr>
        <p:txBody>
          <a:bodyPr wrap="square" rtlCol="0">
            <a:spAutoFit/>
          </a:bodyPr>
          <a:lstStyle/>
          <a:p>
            <a:pPr marL="285750" lvl="0" indent="-285750">
              <a:buFontTx/>
              <a:buChar char="-"/>
            </a:pPr>
            <a:r>
              <a:rPr lang="en-GB" sz="3600" dirty="0">
                <a:solidFill>
                  <a:prstClr val="black"/>
                </a:solidFill>
                <a:latin typeface="Lato" panose="020F0502020204030203" pitchFamily="34" charset="0"/>
                <a:ea typeface="Lato" panose="020F0502020204030203" pitchFamily="34" charset="0"/>
                <a:cs typeface="Lato" panose="020F0502020204030203" pitchFamily="34" charset="0"/>
              </a:rPr>
              <a:t>Sitting within CVS gives us a huge opportunity to support the many groups who are recognising enterprise as a viable route to sustainability</a:t>
            </a:r>
          </a:p>
          <a:p>
            <a:pPr marL="285750" lvl="0" indent="-285750">
              <a:buFontTx/>
              <a:buChar char="-"/>
            </a:pPr>
            <a:endParaRPr lang="en-GB" sz="36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71500" lvl="0" indent="-571500">
              <a:buFont typeface="Arial" panose="020B0604020202020204" pitchFamily="34" charset="0"/>
              <a:buChar char="•"/>
            </a:pPr>
            <a:r>
              <a:rPr lang="en-GB" sz="3600" dirty="0">
                <a:solidFill>
                  <a:prstClr val="black"/>
                </a:solidFill>
                <a:latin typeface="Lato" panose="020F0502020204030203" pitchFamily="34" charset="0"/>
                <a:ea typeface="Lato" panose="020F0502020204030203" pitchFamily="34" charset="0"/>
                <a:cs typeface="Lato" panose="020F0502020204030203" pitchFamily="34" charset="0"/>
              </a:rPr>
              <a:t>Support you to recognise you are a social enterprise</a:t>
            </a:r>
          </a:p>
          <a:p>
            <a:pPr marL="571500" lvl="0" indent="-571500">
              <a:buFont typeface="Arial" panose="020B0604020202020204" pitchFamily="34" charset="0"/>
              <a:buChar char="•"/>
            </a:pPr>
            <a:r>
              <a:rPr lang="en-GB" sz="3600" dirty="0">
                <a:solidFill>
                  <a:prstClr val="black"/>
                </a:solidFill>
                <a:latin typeface="Lato" panose="020F0502020204030203" pitchFamily="34" charset="0"/>
                <a:ea typeface="Lato" panose="020F0502020204030203" pitchFamily="34" charset="0"/>
                <a:cs typeface="Lato" panose="020F0502020204030203" pitchFamily="34" charset="0"/>
              </a:rPr>
              <a:t>Encourage and support trading for income diversification and sustainability</a:t>
            </a:r>
          </a:p>
          <a:p>
            <a:pPr lvl="0"/>
            <a:endParaRPr lang="en-GB" sz="36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r>
              <a:rPr lang="en-GB" sz="3600" dirty="0">
                <a:solidFill>
                  <a:prstClr val="black"/>
                </a:solidFill>
                <a:latin typeface="Lato" panose="020F0502020204030203" pitchFamily="34" charset="0"/>
                <a:ea typeface="Lato" panose="020F0502020204030203" pitchFamily="34" charset="0"/>
                <a:cs typeface="Lato" panose="020F0502020204030203" pitchFamily="34" charset="0"/>
              </a:rPr>
              <a:t>So if you think we could support you and your organisation – get in touch!</a:t>
            </a:r>
          </a:p>
          <a:p>
            <a:pPr lvl="0"/>
            <a:endParaRPr lang="en-GB" sz="36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74341">
            <a:off x="-5986427" y="5638952"/>
            <a:ext cx="9909278" cy="11708514"/>
          </a:xfrm>
          <a:prstGeom prst="rect">
            <a:avLst/>
          </a:prstGeom>
        </p:spPr>
      </p:pic>
    </p:spTree>
    <p:extLst>
      <p:ext uri="{BB962C8B-B14F-4D97-AF65-F5344CB8AC3E}">
        <p14:creationId xmlns:p14="http://schemas.microsoft.com/office/powerpoint/2010/main" val="251151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4341">
            <a:off x="-6035223" y="4823277"/>
            <a:ext cx="11708514" cy="11708514"/>
          </a:xfrm>
          <a:prstGeom prst="rect">
            <a:avLst/>
          </a:prstGeom>
        </p:spPr>
      </p:pic>
      <p:pic>
        <p:nvPicPr>
          <p:cNvPr id="3" name="Picture 3"/>
          <p:cNvPicPr>
            <a:picLocks noChangeAspect="1"/>
          </p:cNvPicPr>
          <p:nvPr/>
        </p:nvPicPr>
        <p:blipFill>
          <a:blip r:embed="rId4"/>
          <a:srcRect t="15271"/>
          <a:stretch>
            <a:fillRect/>
          </a:stretch>
        </p:blipFill>
        <p:spPr>
          <a:xfrm>
            <a:off x="12023138" y="8029258"/>
            <a:ext cx="3826461" cy="1823674"/>
          </a:xfrm>
          <a:prstGeom prst="rect">
            <a:avLst/>
          </a:prstGeom>
        </p:spPr>
      </p:pic>
      <p:sp>
        <p:nvSpPr>
          <p:cNvPr id="4" name="TextBox 4"/>
          <p:cNvSpPr txBox="1"/>
          <p:nvPr/>
        </p:nvSpPr>
        <p:spPr>
          <a:xfrm>
            <a:off x="685800" y="434068"/>
            <a:ext cx="17140959" cy="1661737"/>
          </a:xfrm>
          <a:prstGeom prst="rect">
            <a:avLst/>
          </a:prstGeom>
        </p:spPr>
        <p:txBody>
          <a:bodyPr wrap="square" lIns="0" tIns="0" rIns="0" bIns="0" rtlCol="0" anchor="t">
            <a:spAutoFit/>
          </a:bodyPr>
          <a:lstStyle/>
          <a:p>
            <a:pPr>
              <a:lnSpc>
                <a:spcPts val="14144"/>
              </a:lnSpc>
            </a:pPr>
            <a:r>
              <a:rPr lang="en-US" sz="8000" dirty="0">
                <a:solidFill>
                  <a:srgbClr val="000000"/>
                </a:solidFill>
                <a:latin typeface="Notulen Serif Display"/>
              </a:rPr>
              <a:t>Where can you find our info?</a:t>
            </a:r>
          </a:p>
        </p:txBody>
      </p:sp>
      <p:pic>
        <p:nvPicPr>
          <p:cNvPr id="6" name="Picture 13">
            <a:extLst>
              <a:ext uri="{FF2B5EF4-FFF2-40B4-BE49-F238E27FC236}">
                <a16:creationId xmlns:a16="http://schemas.microsoft.com/office/drawing/2014/main" id="{79D82343-D6B6-9F14-A53C-9B3697C918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07813" y="4505485"/>
            <a:ext cx="1010944" cy="1010944"/>
          </a:xfrm>
          <a:prstGeom prst="rect">
            <a:avLst/>
          </a:prstGeom>
        </p:spPr>
      </p:pic>
      <p:sp>
        <p:nvSpPr>
          <p:cNvPr id="5" name="TextBox 4">
            <a:extLst>
              <a:ext uri="{FF2B5EF4-FFF2-40B4-BE49-F238E27FC236}">
                <a16:creationId xmlns:a16="http://schemas.microsoft.com/office/drawing/2014/main" id="{C8B1F486-137E-DA51-3385-0EF44DDF3464}"/>
              </a:ext>
            </a:extLst>
          </p:cNvPr>
          <p:cNvSpPr txBox="1"/>
          <p:nvPr/>
        </p:nvSpPr>
        <p:spPr>
          <a:xfrm>
            <a:off x="5110853" y="4520258"/>
            <a:ext cx="9677400" cy="646331"/>
          </a:xfrm>
          <a:prstGeom prst="rect">
            <a:avLst/>
          </a:prstGeom>
          <a:noFill/>
        </p:spPr>
        <p:txBody>
          <a:bodyPr wrap="square" rtlCol="0">
            <a:spAutoFit/>
          </a:bodyPr>
          <a:lstStyle/>
          <a:p>
            <a:r>
              <a:rPr lang="en-GB" sz="3600" dirty="0">
                <a:latin typeface="Lato" panose="020F0502020204030203" pitchFamily="34" charset="0"/>
                <a:ea typeface="Lato" panose="020F0502020204030203" pitchFamily="34" charset="0"/>
                <a:cs typeface="Lato" panose="020F0502020204030203" pitchFamily="34" charset="0"/>
              </a:rPr>
              <a:t>propergood@boltoncvs.org.uk</a:t>
            </a:r>
          </a:p>
        </p:txBody>
      </p:sp>
      <p:pic>
        <p:nvPicPr>
          <p:cNvPr id="8" name="Graphic 7" descr="Online Network with solid fill">
            <a:extLst>
              <a:ext uri="{FF2B5EF4-FFF2-40B4-BE49-F238E27FC236}">
                <a16:creationId xmlns:a16="http://schemas.microsoft.com/office/drawing/2014/main" id="{4D4A8766-697F-B382-F615-5118802548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75757" y="6366007"/>
            <a:ext cx="1275056" cy="1275056"/>
          </a:xfrm>
          <a:prstGeom prst="rect">
            <a:avLst/>
          </a:prstGeom>
        </p:spPr>
      </p:pic>
      <p:sp>
        <p:nvSpPr>
          <p:cNvPr id="9" name="TextBox 8">
            <a:extLst>
              <a:ext uri="{FF2B5EF4-FFF2-40B4-BE49-F238E27FC236}">
                <a16:creationId xmlns:a16="http://schemas.microsoft.com/office/drawing/2014/main" id="{05001337-02A3-D659-9414-A2124D8578C6}"/>
              </a:ext>
            </a:extLst>
          </p:cNvPr>
          <p:cNvSpPr txBox="1"/>
          <p:nvPr/>
        </p:nvSpPr>
        <p:spPr>
          <a:xfrm>
            <a:off x="5110853" y="6515100"/>
            <a:ext cx="6831587" cy="646331"/>
          </a:xfrm>
          <a:prstGeom prst="rect">
            <a:avLst/>
          </a:prstGeom>
          <a:noFill/>
        </p:spPr>
        <p:txBody>
          <a:bodyPr wrap="square" rtlCol="0">
            <a:spAutoFit/>
          </a:bodyPr>
          <a:lstStyle/>
          <a:p>
            <a:r>
              <a:rPr lang="en-GB" sz="3600" dirty="0">
                <a:latin typeface="Lato" panose="020F0502020204030203" pitchFamily="34" charset="0"/>
                <a:ea typeface="Lato" panose="020F0502020204030203" pitchFamily="34" charset="0"/>
                <a:cs typeface="Lato" panose="020F0502020204030203" pitchFamily="34" charset="0"/>
              </a:rPr>
              <a:t>Facebook – Proper Good Bolton</a:t>
            </a:r>
          </a:p>
        </p:txBody>
      </p:sp>
      <p:sp>
        <p:nvSpPr>
          <p:cNvPr id="11" name="TextBox 10">
            <a:extLst>
              <a:ext uri="{FF2B5EF4-FFF2-40B4-BE49-F238E27FC236}">
                <a16:creationId xmlns:a16="http://schemas.microsoft.com/office/drawing/2014/main" id="{E68A8D56-3BD2-0E02-093C-C63DE5AFF086}"/>
              </a:ext>
            </a:extLst>
          </p:cNvPr>
          <p:cNvSpPr txBox="1"/>
          <p:nvPr/>
        </p:nvSpPr>
        <p:spPr>
          <a:xfrm>
            <a:off x="5138845" y="2855512"/>
            <a:ext cx="9911453" cy="646331"/>
          </a:xfrm>
          <a:prstGeom prst="rect">
            <a:avLst/>
          </a:prstGeom>
          <a:noFill/>
        </p:spPr>
        <p:txBody>
          <a:bodyPr wrap="square" rtlCol="0">
            <a:spAutoFit/>
          </a:bodyPr>
          <a:lstStyle/>
          <a:p>
            <a:r>
              <a:rPr lang="en-GB" sz="3600" dirty="0">
                <a:latin typeface="Lato" panose="020F0502020204030203" pitchFamily="34" charset="0"/>
                <a:ea typeface="Lato" panose="020F0502020204030203" pitchFamily="34" charset="0"/>
                <a:cs typeface="Lato" panose="020F0502020204030203" pitchFamily="34" charset="0"/>
              </a:rPr>
              <a:t>www.boltoncvs.org.uk</a:t>
            </a:r>
          </a:p>
        </p:txBody>
      </p:sp>
      <p:pic>
        <p:nvPicPr>
          <p:cNvPr id="13" name="Graphic 12" descr="Internet with solid fill">
            <a:extLst>
              <a:ext uri="{FF2B5EF4-FFF2-40B4-BE49-F238E27FC236}">
                <a16:creationId xmlns:a16="http://schemas.microsoft.com/office/drawing/2014/main" id="{324B6AFC-C064-DFCF-80F3-2B57CBE46E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47124" y="2476832"/>
            <a:ext cx="1403689" cy="1403689"/>
          </a:xfrm>
          <a:prstGeom prst="rect">
            <a:avLst/>
          </a:prstGeom>
        </p:spPr>
      </p:pic>
    </p:spTree>
    <p:extLst>
      <p:ext uri="{BB962C8B-B14F-4D97-AF65-F5344CB8AC3E}">
        <p14:creationId xmlns:p14="http://schemas.microsoft.com/office/powerpoint/2010/main" val="343012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96968">
            <a:off x="8190822" y="2545688"/>
            <a:ext cx="17832485" cy="17832485"/>
          </a:xfrm>
          <a:prstGeom prst="rect">
            <a:avLst/>
          </a:prstGeom>
        </p:spPr>
      </p:pic>
      <p:pic>
        <p:nvPicPr>
          <p:cNvPr id="3" name="Picture 3"/>
          <p:cNvPicPr>
            <a:picLocks noChangeAspect="1"/>
          </p:cNvPicPr>
          <p:nvPr/>
        </p:nvPicPr>
        <p:blipFill>
          <a:blip r:embed="rId4"/>
          <a:srcRect t="15271"/>
          <a:stretch>
            <a:fillRect/>
          </a:stretch>
        </p:blipFill>
        <p:spPr>
          <a:xfrm>
            <a:off x="691824" y="7859134"/>
            <a:ext cx="3826461" cy="1823674"/>
          </a:xfrm>
          <a:prstGeom prst="rect">
            <a:avLst/>
          </a:prstGeom>
        </p:spPr>
      </p:pic>
      <p:sp>
        <p:nvSpPr>
          <p:cNvPr id="6" name="TextBox 5">
            <a:extLst>
              <a:ext uri="{FF2B5EF4-FFF2-40B4-BE49-F238E27FC236}">
                <a16:creationId xmlns:a16="http://schemas.microsoft.com/office/drawing/2014/main" id="{2440A70C-C280-6AA2-EB7E-EF44054DAB5C}"/>
              </a:ext>
            </a:extLst>
          </p:cNvPr>
          <p:cNvSpPr txBox="1"/>
          <p:nvPr/>
        </p:nvSpPr>
        <p:spPr>
          <a:xfrm>
            <a:off x="1714500" y="2781300"/>
            <a:ext cx="14859000" cy="3416320"/>
          </a:xfrm>
          <a:prstGeom prst="rect">
            <a:avLst/>
          </a:prstGeom>
          <a:noFill/>
        </p:spPr>
        <p:txBody>
          <a:bodyPr wrap="square">
            <a:spAutoFit/>
          </a:bodyPr>
          <a:lstStyle/>
          <a:p>
            <a:endParaRPr lang="en-GB" sz="5400" dirty="0">
              <a:latin typeface="Lato" panose="020F0502020204030203" pitchFamily="34" charset="0"/>
              <a:ea typeface="Lato" panose="020F0502020204030203" pitchFamily="34" charset="0"/>
              <a:cs typeface="Lato" panose="020F0502020204030203" pitchFamily="34" charset="0"/>
            </a:endParaRPr>
          </a:p>
          <a:p>
            <a:r>
              <a:rPr lang="en-GB" sz="5400" dirty="0">
                <a:latin typeface="Lato" panose="020F0502020204030203" pitchFamily="34" charset="0"/>
                <a:ea typeface="Lato" panose="020F0502020204030203" pitchFamily="34" charset="0"/>
                <a:cs typeface="Lato" panose="020F0502020204030203" pitchFamily="34" charset="0"/>
              </a:rPr>
              <a:t>Any questions…? </a:t>
            </a:r>
          </a:p>
          <a:p>
            <a:r>
              <a:rPr lang="en-GB" sz="5400" dirty="0">
                <a:latin typeface="Lato" panose="020F0502020204030203" pitchFamily="34" charset="0"/>
                <a:ea typeface="Lato" panose="020F0502020204030203" pitchFamily="34" charset="0"/>
                <a:cs typeface="Lato" panose="020F0502020204030203" pitchFamily="34" charset="0"/>
              </a:rPr>
              <a:t>                   </a:t>
            </a:r>
          </a:p>
          <a:p>
            <a:endParaRPr lang="en-GB" sz="5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111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93203" y="-839938"/>
            <a:ext cx="7545334" cy="7545334"/>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02728" y="6485758"/>
            <a:ext cx="7545334" cy="7545334"/>
          </a:xfrm>
          <a:prstGeom prst="rect">
            <a:avLst/>
          </a:prstGeom>
        </p:spPr>
      </p:pic>
      <p:pic>
        <p:nvPicPr>
          <p:cNvPr id="4" name="Picture 4"/>
          <p:cNvPicPr>
            <a:picLocks noChangeAspect="1"/>
          </p:cNvPicPr>
          <p:nvPr/>
        </p:nvPicPr>
        <p:blipFill>
          <a:blip r:embed="rId4"/>
          <a:srcRect t="15271"/>
          <a:stretch>
            <a:fillRect/>
          </a:stretch>
        </p:blipFill>
        <p:spPr>
          <a:xfrm>
            <a:off x="14000298" y="8346463"/>
            <a:ext cx="3826461" cy="1823674"/>
          </a:xfrm>
          <a:prstGeom prst="rect">
            <a:avLst/>
          </a:prstGeom>
        </p:spPr>
      </p:pic>
      <p:sp>
        <p:nvSpPr>
          <p:cNvPr id="5" name="TextBox 5"/>
          <p:cNvSpPr txBox="1"/>
          <p:nvPr/>
        </p:nvSpPr>
        <p:spPr>
          <a:xfrm>
            <a:off x="3354227" y="372836"/>
            <a:ext cx="13905073" cy="1689565"/>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Proper Good</a:t>
            </a:r>
          </a:p>
        </p:txBody>
      </p:sp>
      <p:sp>
        <p:nvSpPr>
          <p:cNvPr id="6" name="TextBox 6"/>
          <p:cNvSpPr txBox="1"/>
          <p:nvPr/>
        </p:nvSpPr>
        <p:spPr>
          <a:xfrm>
            <a:off x="3354227" y="3065689"/>
            <a:ext cx="13905073" cy="3693319"/>
          </a:xfrm>
          <a:prstGeom prst="rect">
            <a:avLst/>
          </a:prstGeom>
        </p:spPr>
        <p:txBody>
          <a:bodyPr lIns="0" tIns="0" rIns="0" bIns="0" rtlCol="0" anchor="t">
            <a:spAutoFit/>
          </a:bodyPr>
          <a:lstStyle/>
          <a:p>
            <a:r>
              <a:rPr lang="en-GB" sz="4800" b="1" dirty="0">
                <a:latin typeface="Lato" panose="020F0502020204030203" pitchFamily="34" charset="0"/>
                <a:ea typeface="Lato" panose="020F0502020204030203" pitchFamily="34" charset="0"/>
                <a:cs typeface="Lato" panose="020F0502020204030203" pitchFamily="34" charset="0"/>
              </a:rPr>
              <a:t>Proper Good </a:t>
            </a:r>
            <a:r>
              <a:rPr lang="en-GB" sz="4800" dirty="0">
                <a:latin typeface="Lato" panose="020F0502020204030203" pitchFamily="34" charset="0"/>
                <a:ea typeface="Lato" panose="020F0502020204030203" pitchFamily="34" charset="0"/>
                <a:cs typeface="Lato" panose="020F0502020204030203" pitchFamily="34" charset="0"/>
              </a:rPr>
              <a:t>is a joint funding programme established by Access and Big Society Capital that aims to support the development of stronger, more resilient and sustainable social economies by helping social enterprises to develop and thrive.</a:t>
            </a:r>
          </a:p>
        </p:txBody>
      </p:sp>
    </p:spTree>
    <p:extLst>
      <p:ext uri="{BB962C8B-B14F-4D97-AF65-F5344CB8AC3E}">
        <p14:creationId xmlns:p14="http://schemas.microsoft.com/office/powerpoint/2010/main" val="335955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93203" y="-839938"/>
            <a:ext cx="7545334" cy="7545334"/>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02728" y="6485758"/>
            <a:ext cx="7545334" cy="7545334"/>
          </a:xfrm>
          <a:prstGeom prst="rect">
            <a:avLst/>
          </a:prstGeom>
        </p:spPr>
      </p:pic>
      <p:pic>
        <p:nvPicPr>
          <p:cNvPr id="4" name="Picture 4"/>
          <p:cNvPicPr>
            <a:picLocks noChangeAspect="1"/>
          </p:cNvPicPr>
          <p:nvPr/>
        </p:nvPicPr>
        <p:blipFill>
          <a:blip r:embed="rId4"/>
          <a:srcRect t="15271"/>
          <a:stretch>
            <a:fillRect/>
          </a:stretch>
        </p:blipFill>
        <p:spPr>
          <a:xfrm>
            <a:off x="14000298" y="8346463"/>
            <a:ext cx="3826461" cy="1823674"/>
          </a:xfrm>
          <a:prstGeom prst="rect">
            <a:avLst/>
          </a:prstGeom>
        </p:spPr>
      </p:pic>
      <p:sp>
        <p:nvSpPr>
          <p:cNvPr id="5" name="TextBox 5"/>
          <p:cNvSpPr txBox="1"/>
          <p:nvPr/>
        </p:nvSpPr>
        <p:spPr>
          <a:xfrm>
            <a:off x="3354227" y="372836"/>
            <a:ext cx="13905073" cy="1689565"/>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Proper Good</a:t>
            </a:r>
          </a:p>
        </p:txBody>
      </p:sp>
      <p:sp>
        <p:nvSpPr>
          <p:cNvPr id="6" name="TextBox 6"/>
          <p:cNvSpPr txBox="1"/>
          <p:nvPr/>
        </p:nvSpPr>
        <p:spPr>
          <a:xfrm>
            <a:off x="3354226" y="2705100"/>
            <a:ext cx="13905073" cy="5909310"/>
          </a:xfrm>
          <a:prstGeom prst="rect">
            <a:avLst/>
          </a:prstGeom>
        </p:spPr>
        <p:txBody>
          <a:bodyPr lIns="0" tIns="0" rIns="0" bIns="0" rtlCol="0" anchor="t">
            <a:spAutoFit/>
          </a:bodyPr>
          <a:lstStyle/>
          <a:p>
            <a:r>
              <a:rPr lang="en-GB" sz="4800" dirty="0">
                <a:latin typeface="Lato" panose="020F0502020204030203" pitchFamily="34" charset="0"/>
                <a:ea typeface="Lato" panose="020F0502020204030203" pitchFamily="34" charset="0"/>
                <a:cs typeface="Lato" panose="020F0502020204030203" pitchFamily="34" charset="0"/>
              </a:rPr>
              <a:t>The programme exists in 6 localities across the country, and has a different name in each!</a:t>
            </a:r>
          </a:p>
          <a:p>
            <a:r>
              <a:rPr lang="en-GB" sz="4800" dirty="0">
                <a:latin typeface="Lato" panose="020F0502020204030203" pitchFamily="34" charset="0"/>
                <a:ea typeface="Lato" panose="020F0502020204030203" pitchFamily="34" charset="0"/>
                <a:cs typeface="Lato" panose="020F0502020204030203" pitchFamily="34" charset="0"/>
              </a:rPr>
              <a:t>Here in GM we are Proper Good, and the funding is split across four areas:</a:t>
            </a:r>
          </a:p>
          <a:p>
            <a:pPr marL="685800" indent="-685800">
              <a:buFont typeface="Arial" panose="020B0604020202020204" pitchFamily="34" charset="0"/>
              <a:buChar char="•"/>
            </a:pPr>
            <a:r>
              <a:rPr lang="en-GB" sz="4800" dirty="0">
                <a:latin typeface="Lato" panose="020F0502020204030203" pitchFamily="34" charset="0"/>
                <a:ea typeface="Lato" panose="020F0502020204030203" pitchFamily="34" charset="0"/>
                <a:cs typeface="Lato" panose="020F0502020204030203" pitchFamily="34" charset="0"/>
              </a:rPr>
              <a:t>Bolton</a:t>
            </a:r>
          </a:p>
          <a:p>
            <a:pPr marL="685800" indent="-685800">
              <a:buFont typeface="Arial" panose="020B0604020202020204" pitchFamily="34" charset="0"/>
              <a:buChar char="•"/>
            </a:pPr>
            <a:r>
              <a:rPr lang="en-GB" sz="4800" dirty="0">
                <a:latin typeface="Lato" panose="020F0502020204030203" pitchFamily="34" charset="0"/>
                <a:ea typeface="Lato" panose="020F0502020204030203" pitchFamily="34" charset="0"/>
                <a:cs typeface="Lato" panose="020F0502020204030203" pitchFamily="34" charset="0"/>
              </a:rPr>
              <a:t>Oldham</a:t>
            </a:r>
          </a:p>
          <a:p>
            <a:pPr marL="685800" indent="-685800">
              <a:buFont typeface="Arial" panose="020B0604020202020204" pitchFamily="34" charset="0"/>
              <a:buChar char="•"/>
            </a:pPr>
            <a:r>
              <a:rPr lang="en-GB" sz="4800" dirty="0">
                <a:latin typeface="Lato" panose="020F0502020204030203" pitchFamily="34" charset="0"/>
                <a:ea typeface="Lato" panose="020F0502020204030203" pitchFamily="34" charset="0"/>
                <a:cs typeface="Lato" panose="020F0502020204030203" pitchFamily="34" charset="0"/>
              </a:rPr>
              <a:t>Wigan</a:t>
            </a:r>
          </a:p>
          <a:p>
            <a:pPr marL="685800" indent="-685800">
              <a:buFont typeface="Arial" panose="020B0604020202020204" pitchFamily="34" charset="0"/>
              <a:buChar char="•"/>
            </a:pPr>
            <a:r>
              <a:rPr lang="en-GB" sz="4800" dirty="0">
                <a:latin typeface="Lato" panose="020F0502020204030203" pitchFamily="34" charset="0"/>
                <a:ea typeface="Lato" panose="020F0502020204030203" pitchFamily="34" charset="0"/>
                <a:cs typeface="Lato" panose="020F0502020204030203" pitchFamily="34" charset="0"/>
              </a:rPr>
              <a:t>Stockport</a:t>
            </a:r>
          </a:p>
        </p:txBody>
      </p:sp>
    </p:spTree>
    <p:extLst>
      <p:ext uri="{BB962C8B-B14F-4D97-AF65-F5344CB8AC3E}">
        <p14:creationId xmlns:p14="http://schemas.microsoft.com/office/powerpoint/2010/main" val="338452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74341">
            <a:off x="-5344645" y="4639696"/>
            <a:ext cx="11135418" cy="11708514"/>
          </a:xfrm>
          <a:prstGeom prst="rect">
            <a:avLst/>
          </a:prstGeom>
        </p:spPr>
      </p:pic>
      <p:pic>
        <p:nvPicPr>
          <p:cNvPr id="3" name="Picture 3"/>
          <p:cNvPicPr>
            <a:picLocks noChangeAspect="1"/>
          </p:cNvPicPr>
          <p:nvPr/>
        </p:nvPicPr>
        <p:blipFill>
          <a:blip r:embed="rId5"/>
          <a:srcRect t="15271"/>
          <a:stretch>
            <a:fillRect/>
          </a:stretch>
        </p:blipFill>
        <p:spPr>
          <a:xfrm>
            <a:off x="14000298" y="8346463"/>
            <a:ext cx="3826461" cy="1823674"/>
          </a:xfrm>
          <a:prstGeom prst="rect">
            <a:avLst/>
          </a:prstGeom>
        </p:spPr>
      </p:pic>
      <p:sp>
        <p:nvSpPr>
          <p:cNvPr id="4" name="TextBox 4"/>
          <p:cNvSpPr txBox="1"/>
          <p:nvPr/>
        </p:nvSpPr>
        <p:spPr>
          <a:xfrm>
            <a:off x="1292745" y="434068"/>
            <a:ext cx="13905073" cy="1689565"/>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Proper Good </a:t>
            </a:r>
          </a:p>
        </p:txBody>
      </p:sp>
      <p:sp>
        <p:nvSpPr>
          <p:cNvPr id="5" name="TextBox 5"/>
          <p:cNvSpPr txBox="1"/>
          <p:nvPr/>
        </p:nvSpPr>
        <p:spPr>
          <a:xfrm>
            <a:off x="2438400" y="2421387"/>
            <a:ext cx="13905073" cy="2215991"/>
          </a:xfrm>
          <a:prstGeom prst="rect">
            <a:avLst/>
          </a:prstGeom>
        </p:spPr>
        <p:txBody>
          <a:bodyPr lIns="0" tIns="0" rIns="0" bIns="0" rtlCol="0" anchor="t">
            <a:spAutoFit/>
          </a:bodyPr>
          <a:lstStyle/>
          <a:p>
            <a:r>
              <a:rPr lang="en-GB" sz="4800" dirty="0">
                <a:solidFill>
                  <a:srgbClr val="000000"/>
                </a:solidFill>
                <a:latin typeface="Notulen Serif Display"/>
              </a:rPr>
              <a:t>In 2022 Greater Manchester was awarded just over £8,200,000 for social enterprise support &amp;  blended finance </a:t>
            </a:r>
          </a:p>
        </p:txBody>
      </p:sp>
      <p:sp>
        <p:nvSpPr>
          <p:cNvPr id="6" name="TextBox 6"/>
          <p:cNvSpPr txBox="1"/>
          <p:nvPr/>
        </p:nvSpPr>
        <p:spPr>
          <a:xfrm>
            <a:off x="3033358" y="4906363"/>
            <a:ext cx="13905073" cy="3447098"/>
          </a:xfrm>
          <a:prstGeom prst="rect">
            <a:avLst/>
          </a:prstGeom>
        </p:spPr>
        <p:txBody>
          <a:bodyPr lIns="0" tIns="0" rIns="0" bIns="0" rtlCol="0" anchor="t">
            <a:spAutoFit/>
          </a:bodyPr>
          <a:lstStyle/>
          <a:p>
            <a:pPr indent="-342900">
              <a:buFont typeface="Arial"/>
              <a:buChar char="•"/>
            </a:pPr>
            <a:r>
              <a:rPr lang="en-GB" sz="3200" dirty="0">
                <a:latin typeface="Lato" panose="020F0502020204030203" pitchFamily="34" charset="0"/>
                <a:ea typeface="Lato" panose="020F0502020204030203" pitchFamily="34" charset="0"/>
                <a:cs typeface="Lato" panose="020F0502020204030203" pitchFamily="34" charset="0"/>
              </a:rPr>
              <a:t>The funds have been split</a:t>
            </a:r>
          </a:p>
          <a:p>
            <a:pPr indent="-342900">
              <a:buFont typeface="Arial"/>
              <a:buChar char="•"/>
            </a:pPr>
            <a:endParaRPr lang="en-GB" sz="3200" dirty="0">
              <a:latin typeface="Lato" panose="020F0502020204030203" pitchFamily="34" charset="0"/>
              <a:ea typeface="Lato" panose="020F0502020204030203" pitchFamily="34" charset="0"/>
              <a:cs typeface="Lato" panose="020F0502020204030203" pitchFamily="34" charset="0"/>
            </a:endParaRPr>
          </a:p>
          <a:p>
            <a:pPr lvl="2" indent="-342900">
              <a:buFont typeface="Arial"/>
              <a:buChar char="•"/>
            </a:pPr>
            <a:r>
              <a:rPr lang="en-GB" sz="3200" dirty="0">
                <a:latin typeface="Lato" panose="020F0502020204030203" pitchFamily="34" charset="0"/>
                <a:ea typeface="Lato" panose="020F0502020204030203" pitchFamily="34" charset="0"/>
                <a:cs typeface="Lato" panose="020F0502020204030203" pitchFamily="34" charset="0"/>
              </a:rPr>
              <a:t>£2 million to local delivery partners to support and develop social enterprises in their Borough</a:t>
            </a:r>
          </a:p>
          <a:p>
            <a:pPr marL="571500" lvl="2"/>
            <a:endParaRPr lang="en-GB" sz="3200" dirty="0">
              <a:latin typeface="Lato" panose="020F0502020204030203" pitchFamily="34" charset="0"/>
              <a:ea typeface="Lato" panose="020F0502020204030203" pitchFamily="34" charset="0"/>
              <a:cs typeface="Lato" panose="020F0502020204030203" pitchFamily="34" charset="0"/>
            </a:endParaRPr>
          </a:p>
          <a:p>
            <a:pPr lvl="2" indent="-342900">
              <a:buFont typeface="Arial"/>
              <a:buChar char="•"/>
            </a:pPr>
            <a:r>
              <a:rPr lang="en-GB" sz="3200" dirty="0">
                <a:latin typeface="Lato" panose="020F0502020204030203" pitchFamily="34" charset="0"/>
                <a:ea typeface="Lato" panose="020F0502020204030203" pitchFamily="34" charset="0"/>
                <a:cs typeface="Lato" panose="020F0502020204030203" pitchFamily="34" charset="0"/>
              </a:rPr>
              <a:t>£6.2 million to be distributed as social investment to help social enterprises grow</a:t>
            </a:r>
          </a:p>
        </p:txBody>
      </p:sp>
    </p:spTree>
    <p:extLst>
      <p:ext uri="{BB962C8B-B14F-4D97-AF65-F5344CB8AC3E}">
        <p14:creationId xmlns:p14="http://schemas.microsoft.com/office/powerpoint/2010/main" val="135206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4341">
            <a:off x="-5433002" y="4432743"/>
            <a:ext cx="11708514" cy="11708514"/>
          </a:xfrm>
          <a:prstGeom prst="rect">
            <a:avLst/>
          </a:prstGeom>
        </p:spPr>
      </p:pic>
      <p:pic>
        <p:nvPicPr>
          <p:cNvPr id="3" name="Picture 3"/>
          <p:cNvPicPr>
            <a:picLocks noChangeAspect="1"/>
          </p:cNvPicPr>
          <p:nvPr/>
        </p:nvPicPr>
        <p:blipFill>
          <a:blip r:embed="rId4"/>
          <a:srcRect t="15271"/>
          <a:stretch>
            <a:fillRect/>
          </a:stretch>
        </p:blipFill>
        <p:spPr>
          <a:xfrm>
            <a:off x="14000298" y="8346463"/>
            <a:ext cx="3826461" cy="1823674"/>
          </a:xfrm>
          <a:prstGeom prst="rect">
            <a:avLst/>
          </a:prstGeom>
        </p:spPr>
      </p:pic>
      <p:sp>
        <p:nvSpPr>
          <p:cNvPr id="4" name="TextBox 4"/>
          <p:cNvSpPr txBox="1"/>
          <p:nvPr/>
        </p:nvSpPr>
        <p:spPr>
          <a:xfrm>
            <a:off x="1292745" y="434068"/>
            <a:ext cx="13905073" cy="1753429"/>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Social investment (loans)</a:t>
            </a:r>
          </a:p>
        </p:txBody>
      </p:sp>
      <p:sp>
        <p:nvSpPr>
          <p:cNvPr id="8" name="TextBox 6">
            <a:extLst>
              <a:ext uri="{FF2B5EF4-FFF2-40B4-BE49-F238E27FC236}">
                <a16:creationId xmlns:a16="http://schemas.microsoft.com/office/drawing/2014/main" id="{5E929E7E-ABC9-385E-EA4F-8184D99901DE}"/>
              </a:ext>
            </a:extLst>
          </p:cNvPr>
          <p:cNvSpPr txBox="1"/>
          <p:nvPr/>
        </p:nvSpPr>
        <p:spPr>
          <a:xfrm>
            <a:off x="2743200" y="2476500"/>
            <a:ext cx="13905073" cy="6155531"/>
          </a:xfrm>
          <a:prstGeom prst="rect">
            <a:avLst/>
          </a:prstGeom>
        </p:spPr>
        <p:txBody>
          <a:bodyPr lIns="0" tIns="0" rIns="0" bIns="0" rtlCol="0" anchor="t">
            <a:spAutoFit/>
          </a:bodyPr>
          <a:lstStyle/>
          <a:p>
            <a:r>
              <a:rPr lang="en-GB" sz="4400" dirty="0">
                <a:latin typeface="Lato" panose="020F0502020204030203" pitchFamily="34" charset="0"/>
                <a:ea typeface="Lato" panose="020F0502020204030203" pitchFamily="34" charset="0"/>
                <a:cs typeface="Lato" panose="020F0502020204030203" pitchFamily="34" charset="0"/>
              </a:rPr>
              <a:t>There are two pots of investment available:</a:t>
            </a:r>
          </a:p>
          <a:p>
            <a:endParaRPr lang="en-GB" sz="4400" dirty="0">
              <a:latin typeface="Lato" panose="020F0502020204030203" pitchFamily="34" charset="0"/>
              <a:ea typeface="Lato" panose="020F0502020204030203" pitchFamily="34" charset="0"/>
              <a:cs typeface="Lato" panose="020F0502020204030203" pitchFamily="34" charset="0"/>
            </a:endParaRPr>
          </a:p>
          <a:p>
            <a:r>
              <a:rPr lang="en-GB" sz="4400" b="1" dirty="0">
                <a:latin typeface="Lato" panose="020F0502020204030203" pitchFamily="34" charset="0"/>
                <a:ea typeface="Lato" panose="020F0502020204030203" pitchFamily="34" charset="0"/>
                <a:cs typeface="Lato" panose="020F0502020204030203" pitchFamily="34" charset="0"/>
              </a:rPr>
              <a:t>Early Stage</a:t>
            </a:r>
          </a:p>
          <a:p>
            <a:pPr marL="685800" indent="-685800">
              <a:buFont typeface="Arial" panose="020B0604020202020204" pitchFamily="34" charset="0"/>
              <a:buChar char="•"/>
            </a:pPr>
            <a:r>
              <a:rPr lang="en-GB" sz="4400" dirty="0">
                <a:latin typeface="Lato" panose="020F0502020204030203" pitchFamily="34" charset="0"/>
                <a:ea typeface="Lato" panose="020F0502020204030203" pitchFamily="34" charset="0"/>
                <a:cs typeface="Lato" panose="020F0502020204030203" pitchFamily="34" charset="0"/>
              </a:rPr>
              <a:t>For organisations in the early stages of their journey in terms of trading</a:t>
            </a:r>
          </a:p>
          <a:p>
            <a:pPr marL="685800" indent="-685800">
              <a:buFont typeface="Arial" panose="020B0604020202020204" pitchFamily="34" charset="0"/>
              <a:buChar char="•"/>
            </a:pPr>
            <a:r>
              <a:rPr lang="en-GB" sz="4400" dirty="0">
                <a:latin typeface="Lato" panose="020F0502020204030203" pitchFamily="34" charset="0"/>
                <a:ea typeface="Lato" panose="020F0502020204030203" pitchFamily="34" charset="0"/>
                <a:cs typeface="Lato" panose="020F0502020204030203" pitchFamily="34" charset="0"/>
              </a:rPr>
              <a:t>Unsecured loan up to £30,000</a:t>
            </a:r>
          </a:p>
          <a:p>
            <a:pPr marL="685800" indent="-685800">
              <a:buFont typeface="Arial" panose="020B0604020202020204" pitchFamily="34" charset="0"/>
              <a:buChar char="•"/>
            </a:pPr>
            <a:r>
              <a:rPr lang="en-GB" sz="4400" b="1" dirty="0">
                <a:latin typeface="Lato" panose="020F0502020204030203" pitchFamily="34" charset="0"/>
                <a:ea typeface="Lato" panose="020F0502020204030203" pitchFamily="34" charset="0"/>
                <a:cs typeface="Lato" panose="020F0502020204030203" pitchFamily="34" charset="0"/>
              </a:rPr>
              <a:t>Interest free</a:t>
            </a:r>
          </a:p>
          <a:p>
            <a:pPr marL="685800" indent="-685800">
              <a:buFont typeface="Arial" panose="020B0604020202020204" pitchFamily="34" charset="0"/>
              <a:buChar char="•"/>
            </a:pPr>
            <a:r>
              <a:rPr lang="en-GB" sz="4400" dirty="0">
                <a:latin typeface="Lato" panose="020F0502020204030203" pitchFamily="34" charset="0"/>
                <a:ea typeface="Lato" panose="020F0502020204030203" pitchFamily="34" charset="0"/>
                <a:cs typeface="Lato" panose="020F0502020204030203" pitchFamily="34" charset="0"/>
              </a:rPr>
              <a:t>1 - 3 years, 3 months no repayments to build income </a:t>
            </a:r>
          </a:p>
          <a:p>
            <a:pPr marL="685800" indent="-685800">
              <a:buFont typeface="Arial" panose="020B0604020202020204" pitchFamily="34" charset="0"/>
              <a:buChar char="•"/>
            </a:pPr>
            <a:endParaRPr lang="en-GB" sz="4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6153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4341">
            <a:off x="-5433002" y="4432743"/>
            <a:ext cx="11708514" cy="11708514"/>
          </a:xfrm>
          <a:prstGeom prst="rect">
            <a:avLst/>
          </a:prstGeom>
        </p:spPr>
      </p:pic>
      <p:pic>
        <p:nvPicPr>
          <p:cNvPr id="3" name="Picture 3"/>
          <p:cNvPicPr>
            <a:picLocks noChangeAspect="1"/>
          </p:cNvPicPr>
          <p:nvPr/>
        </p:nvPicPr>
        <p:blipFill>
          <a:blip r:embed="rId4"/>
          <a:srcRect t="15271"/>
          <a:stretch>
            <a:fillRect/>
          </a:stretch>
        </p:blipFill>
        <p:spPr>
          <a:xfrm>
            <a:off x="14000298" y="8346463"/>
            <a:ext cx="3826461" cy="1823674"/>
          </a:xfrm>
          <a:prstGeom prst="rect">
            <a:avLst/>
          </a:prstGeom>
        </p:spPr>
      </p:pic>
      <p:sp>
        <p:nvSpPr>
          <p:cNvPr id="8" name="TextBox 6">
            <a:extLst>
              <a:ext uri="{FF2B5EF4-FFF2-40B4-BE49-F238E27FC236}">
                <a16:creationId xmlns:a16="http://schemas.microsoft.com/office/drawing/2014/main" id="{5E929E7E-ABC9-385E-EA4F-8184D99901DE}"/>
              </a:ext>
            </a:extLst>
          </p:cNvPr>
          <p:cNvSpPr txBox="1"/>
          <p:nvPr/>
        </p:nvSpPr>
        <p:spPr>
          <a:xfrm>
            <a:off x="2971800" y="2242255"/>
            <a:ext cx="13905073" cy="9048631"/>
          </a:xfrm>
          <a:prstGeom prst="rect">
            <a:avLst/>
          </a:prstGeom>
        </p:spPr>
        <p:txBody>
          <a:bodyPr lIns="0" tIns="0" rIns="0" bIns="0" rtlCol="0" anchor="t">
            <a:spAutoFit/>
          </a:bodyPr>
          <a:lstStyle/>
          <a:p>
            <a:r>
              <a:rPr lang="en-GB" sz="4400" b="1" dirty="0">
                <a:latin typeface="Lato" panose="020F0502020204030203" pitchFamily="34" charset="0"/>
                <a:ea typeface="Lato" panose="020F0502020204030203" pitchFamily="34" charset="0"/>
                <a:cs typeface="Lato" panose="020F0502020204030203" pitchFamily="34" charset="0"/>
              </a:rPr>
              <a:t>Buildings Fund: </a:t>
            </a:r>
          </a:p>
          <a:p>
            <a:r>
              <a:rPr lang="en-GB" sz="4400" dirty="0">
                <a:latin typeface="Lato" panose="020F0502020204030203" pitchFamily="34" charset="0"/>
                <a:ea typeface="Lato" panose="020F0502020204030203" pitchFamily="34" charset="0"/>
                <a:cs typeface="Lato" panose="020F0502020204030203" pitchFamily="34" charset="0"/>
              </a:rPr>
              <a:t>Investments of up to £350,000 of blended finance, a mixture of 90% loan and 10% grant </a:t>
            </a:r>
          </a:p>
          <a:p>
            <a:endParaRPr lang="en-GB" sz="4400" dirty="0">
              <a:latin typeface="Lato" panose="020F0502020204030203" pitchFamily="34" charset="0"/>
              <a:ea typeface="Lato" panose="020F0502020204030203" pitchFamily="34" charset="0"/>
              <a:cs typeface="Lato" panose="020F0502020204030203" pitchFamily="34" charset="0"/>
            </a:endParaRPr>
          </a:p>
          <a:p>
            <a:r>
              <a:rPr lang="en-GB" sz="4400" dirty="0">
                <a:latin typeface="Lato" panose="020F0502020204030203" pitchFamily="34" charset="0"/>
                <a:ea typeface="Lato" panose="020F0502020204030203" pitchFamily="34" charset="0"/>
                <a:cs typeface="Lato" panose="020F0502020204030203" pitchFamily="34" charset="0"/>
              </a:rPr>
              <a:t>For organisations with an interest in:</a:t>
            </a:r>
          </a:p>
          <a:p>
            <a:pPr marL="685800" indent="-685800">
              <a:buFont typeface="Arial" panose="020B0604020202020204" pitchFamily="34" charset="0"/>
              <a:buChar char="•"/>
            </a:pPr>
            <a:r>
              <a:rPr lang="en-GB" sz="4400" dirty="0">
                <a:latin typeface="Lato" panose="020F0502020204030203" pitchFamily="34" charset="0"/>
                <a:ea typeface="Lato" panose="020F0502020204030203" pitchFamily="34" charset="0"/>
                <a:cs typeface="Lato" panose="020F0502020204030203" pitchFamily="34" charset="0"/>
              </a:rPr>
              <a:t>Purchasing</a:t>
            </a:r>
          </a:p>
          <a:p>
            <a:pPr marL="685800" indent="-685800">
              <a:buFont typeface="Arial" panose="020B0604020202020204" pitchFamily="34" charset="0"/>
              <a:buChar char="•"/>
            </a:pPr>
            <a:r>
              <a:rPr lang="en-GB" sz="4400" dirty="0">
                <a:latin typeface="Lato" panose="020F0502020204030203" pitchFamily="34" charset="0"/>
                <a:ea typeface="Lato" panose="020F0502020204030203" pitchFamily="34" charset="0"/>
                <a:cs typeface="Lato" panose="020F0502020204030203" pitchFamily="34" charset="0"/>
              </a:rPr>
              <a:t>Building</a:t>
            </a:r>
          </a:p>
          <a:p>
            <a:pPr marL="685800" indent="-685800">
              <a:buFont typeface="Arial" panose="020B0604020202020204" pitchFamily="34" charset="0"/>
              <a:buChar char="•"/>
            </a:pPr>
            <a:r>
              <a:rPr lang="en-GB" sz="4400" dirty="0">
                <a:latin typeface="Lato" panose="020F0502020204030203" pitchFamily="34" charset="0"/>
                <a:ea typeface="Lato" panose="020F0502020204030203" pitchFamily="34" charset="0"/>
                <a:cs typeface="Lato" panose="020F0502020204030203" pitchFamily="34" charset="0"/>
              </a:rPr>
              <a:t>Renovating</a:t>
            </a:r>
          </a:p>
          <a:p>
            <a:pPr marL="685800" indent="-685800">
              <a:buFont typeface="Arial" panose="020B0604020202020204" pitchFamily="34" charset="0"/>
              <a:buChar char="•"/>
            </a:pPr>
            <a:r>
              <a:rPr lang="en-GB" sz="4400" dirty="0">
                <a:latin typeface="Lato" panose="020F0502020204030203" pitchFamily="34" charset="0"/>
                <a:ea typeface="Lato" panose="020F0502020204030203" pitchFamily="34" charset="0"/>
                <a:cs typeface="Lato" panose="020F0502020204030203" pitchFamily="34" charset="0"/>
              </a:rPr>
              <a:t>Refurbishing</a:t>
            </a:r>
          </a:p>
          <a:p>
            <a:pPr marL="685800" indent="-685800">
              <a:buFont typeface="Arial" panose="020B0604020202020204" pitchFamily="34" charset="0"/>
              <a:buChar char="•"/>
            </a:pPr>
            <a:endParaRPr lang="en-GB" sz="4800" dirty="0"/>
          </a:p>
          <a:p>
            <a:endParaRPr lang="en-GB" sz="4800" dirty="0"/>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endParaRPr lang="en-GB" sz="4800" dirty="0">
              <a:latin typeface="Lato" panose="020F0502020204030203" pitchFamily="34" charset="0"/>
              <a:ea typeface="Lato" panose="020F0502020204030203" pitchFamily="34" charset="0"/>
              <a:cs typeface="Lato" panose="020F0502020204030203" pitchFamily="34" charset="0"/>
            </a:endParaRPr>
          </a:p>
        </p:txBody>
      </p:sp>
      <p:sp>
        <p:nvSpPr>
          <p:cNvPr id="9" name="TextBox 4"/>
          <p:cNvSpPr txBox="1"/>
          <p:nvPr/>
        </p:nvSpPr>
        <p:spPr>
          <a:xfrm>
            <a:off x="1104900" y="21535"/>
            <a:ext cx="16078199" cy="1722844"/>
          </a:xfrm>
          <a:prstGeom prst="rect">
            <a:avLst/>
          </a:prstGeom>
        </p:spPr>
        <p:txBody>
          <a:bodyPr wrap="square" lIns="0" tIns="0" rIns="0" bIns="0" rtlCol="0" anchor="t">
            <a:spAutoFit/>
          </a:bodyPr>
          <a:lstStyle/>
          <a:p>
            <a:pPr>
              <a:lnSpc>
                <a:spcPts val="14144"/>
              </a:lnSpc>
            </a:pPr>
            <a:r>
              <a:rPr lang="en-US" sz="9600" dirty="0">
                <a:solidFill>
                  <a:srgbClr val="000000"/>
                </a:solidFill>
                <a:latin typeface="Notulen Serif Display"/>
              </a:rPr>
              <a:t>Social investment (loans) </a:t>
            </a:r>
          </a:p>
        </p:txBody>
      </p:sp>
    </p:spTree>
    <p:extLst>
      <p:ext uri="{BB962C8B-B14F-4D97-AF65-F5344CB8AC3E}">
        <p14:creationId xmlns:p14="http://schemas.microsoft.com/office/powerpoint/2010/main" val="5918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4341">
            <a:off x="-5552923" y="4432742"/>
            <a:ext cx="11708514" cy="11708514"/>
          </a:xfrm>
          <a:prstGeom prst="rect">
            <a:avLst/>
          </a:prstGeom>
        </p:spPr>
      </p:pic>
      <p:pic>
        <p:nvPicPr>
          <p:cNvPr id="3" name="Picture 3"/>
          <p:cNvPicPr>
            <a:picLocks noChangeAspect="1"/>
          </p:cNvPicPr>
          <p:nvPr/>
        </p:nvPicPr>
        <p:blipFill>
          <a:blip r:embed="rId4"/>
          <a:srcRect t="15271"/>
          <a:stretch>
            <a:fillRect/>
          </a:stretch>
        </p:blipFill>
        <p:spPr>
          <a:xfrm>
            <a:off x="14000298" y="8346463"/>
            <a:ext cx="3826461" cy="1823674"/>
          </a:xfrm>
          <a:prstGeom prst="rect">
            <a:avLst/>
          </a:prstGeom>
        </p:spPr>
      </p:pic>
      <p:sp>
        <p:nvSpPr>
          <p:cNvPr id="4" name="TextBox 4"/>
          <p:cNvSpPr txBox="1"/>
          <p:nvPr/>
        </p:nvSpPr>
        <p:spPr>
          <a:xfrm>
            <a:off x="1292745" y="434068"/>
            <a:ext cx="13905073" cy="1808187"/>
          </a:xfrm>
          <a:prstGeom prst="rect">
            <a:avLst/>
          </a:prstGeom>
        </p:spPr>
        <p:txBody>
          <a:bodyPr lIns="0" tIns="0" rIns="0" bIns="0" rtlCol="0" anchor="t">
            <a:spAutoFit/>
          </a:bodyPr>
          <a:lstStyle/>
          <a:p>
            <a:pPr>
              <a:lnSpc>
                <a:spcPts val="14144"/>
              </a:lnSpc>
            </a:pPr>
            <a:r>
              <a:rPr lang="en-US" sz="10400" dirty="0">
                <a:solidFill>
                  <a:srgbClr val="000000"/>
                </a:solidFill>
                <a:latin typeface="Notulen Serif Display"/>
              </a:rPr>
              <a:t>Proper Good in Bolton</a:t>
            </a:r>
          </a:p>
        </p:txBody>
      </p:sp>
      <p:sp>
        <p:nvSpPr>
          <p:cNvPr id="5" name="TextBox 5"/>
          <p:cNvSpPr txBox="1"/>
          <p:nvPr/>
        </p:nvSpPr>
        <p:spPr>
          <a:xfrm>
            <a:off x="2008455" y="2664674"/>
            <a:ext cx="13905073" cy="830997"/>
          </a:xfrm>
          <a:prstGeom prst="rect">
            <a:avLst/>
          </a:prstGeom>
        </p:spPr>
        <p:txBody>
          <a:bodyPr lIns="0" tIns="0" rIns="0" bIns="0" rtlCol="0" anchor="t">
            <a:spAutoFit/>
          </a:bodyPr>
          <a:lstStyle/>
          <a:p>
            <a:r>
              <a:rPr lang="en-GB" sz="5400" dirty="0">
                <a:solidFill>
                  <a:srgbClr val="000000"/>
                </a:solidFill>
                <a:latin typeface="Notulen Serif Display"/>
              </a:rPr>
              <a:t>Social Enterprise Support </a:t>
            </a:r>
          </a:p>
        </p:txBody>
      </p:sp>
      <p:sp>
        <p:nvSpPr>
          <p:cNvPr id="6" name="TextBox 6"/>
          <p:cNvSpPr txBox="1"/>
          <p:nvPr/>
        </p:nvSpPr>
        <p:spPr>
          <a:xfrm>
            <a:off x="2375941" y="4071403"/>
            <a:ext cx="13905073" cy="3323987"/>
          </a:xfrm>
          <a:prstGeom prst="rect">
            <a:avLst/>
          </a:prstGeom>
        </p:spPr>
        <p:txBody>
          <a:bodyPr lIns="0" tIns="0" rIns="0" bIns="0" rtlCol="0" anchor="t">
            <a:spAutoFit/>
          </a:bodyPr>
          <a:lstStyle/>
          <a:p>
            <a:pPr indent="-342900">
              <a:buFont typeface="Arial"/>
              <a:buChar char="•"/>
            </a:pPr>
            <a:r>
              <a:rPr lang="en-GB" sz="3600" dirty="0">
                <a:latin typeface="Lato" panose="020F0502020204030203" pitchFamily="34" charset="0"/>
                <a:ea typeface="Lato" panose="020F0502020204030203" pitchFamily="34" charset="0"/>
                <a:cs typeface="Lato" panose="020F0502020204030203" pitchFamily="34" charset="0"/>
              </a:rPr>
              <a:t>Tailored training workshops</a:t>
            </a:r>
          </a:p>
          <a:p>
            <a:pPr indent="-342900">
              <a:buFont typeface="Arial"/>
              <a:buChar char="•"/>
            </a:pPr>
            <a:r>
              <a:rPr lang="en-GB" sz="3600" dirty="0">
                <a:latin typeface="Lato" panose="020F0502020204030203" pitchFamily="34" charset="0"/>
                <a:ea typeface="Lato" panose="020F0502020204030203" pitchFamily="34" charset="0"/>
                <a:cs typeface="Lato" panose="020F0502020204030203" pitchFamily="34" charset="0"/>
              </a:rPr>
              <a:t>Support at Drop-In’s</a:t>
            </a:r>
          </a:p>
          <a:p>
            <a:pPr indent="-342900">
              <a:buFont typeface="Arial"/>
              <a:buChar char="•"/>
            </a:pPr>
            <a:r>
              <a:rPr lang="en-GB" sz="3600" dirty="0">
                <a:latin typeface="Lato" panose="020F0502020204030203" pitchFamily="34" charset="0"/>
                <a:ea typeface="Lato" panose="020F0502020204030203" pitchFamily="34" charset="0"/>
                <a:cs typeface="Lato" panose="020F0502020204030203" pitchFamily="34" charset="0"/>
              </a:rPr>
              <a:t>Social Enterprise Network</a:t>
            </a:r>
          </a:p>
          <a:p>
            <a:pPr indent="-342900">
              <a:buFont typeface="Arial"/>
              <a:buChar char="•"/>
            </a:pPr>
            <a:r>
              <a:rPr lang="en-GB" sz="3600" dirty="0">
                <a:latin typeface="Lato" panose="020F0502020204030203" pitchFamily="34" charset="0"/>
                <a:ea typeface="Lato" panose="020F0502020204030203" pitchFamily="34" charset="0"/>
                <a:cs typeface="Lato" panose="020F0502020204030203" pitchFamily="34" charset="0"/>
              </a:rPr>
              <a:t>Sign posting</a:t>
            </a:r>
          </a:p>
          <a:p>
            <a:pPr indent="-342900">
              <a:buFont typeface="Arial"/>
              <a:buChar char="•"/>
            </a:pPr>
            <a:r>
              <a:rPr lang="en-GB" sz="3600" dirty="0">
                <a:latin typeface="Lato" panose="020F0502020204030203" pitchFamily="34" charset="0"/>
                <a:ea typeface="Lato" panose="020F0502020204030203" pitchFamily="34" charset="0"/>
                <a:cs typeface="Lato" panose="020F0502020204030203" pitchFamily="34" charset="0"/>
              </a:rPr>
              <a:t>Seed funding for early stage SE’s</a:t>
            </a:r>
          </a:p>
          <a:p>
            <a:pPr indent="-342900">
              <a:buFont typeface="Arial"/>
              <a:buChar char="•"/>
            </a:pPr>
            <a:r>
              <a:rPr lang="en-GB" sz="3600" dirty="0">
                <a:latin typeface="Lato" panose="020F0502020204030203" pitchFamily="34" charset="0"/>
                <a:ea typeface="Lato" panose="020F0502020204030203" pitchFamily="34" charset="0"/>
                <a:cs typeface="Lato" panose="020F0502020204030203" pitchFamily="34" charset="0"/>
              </a:rPr>
              <a:t>Business Mentoring &amp; grant scheme</a:t>
            </a:r>
          </a:p>
        </p:txBody>
      </p:sp>
      <p:pic>
        <p:nvPicPr>
          <p:cNvPr id="7" name="Picture 6"/>
          <p:cNvPicPr>
            <a:picLocks noChangeAspect="1"/>
          </p:cNvPicPr>
          <p:nvPr/>
        </p:nvPicPr>
        <p:blipFill>
          <a:blip r:embed="rId5"/>
          <a:stretch>
            <a:fillRect/>
          </a:stretch>
        </p:blipFill>
        <p:spPr>
          <a:xfrm>
            <a:off x="10397217" y="2105935"/>
            <a:ext cx="9601201" cy="5764991"/>
          </a:xfrm>
          <a:prstGeom prst="rect">
            <a:avLst/>
          </a:prstGeom>
        </p:spPr>
      </p:pic>
    </p:spTree>
    <p:extLst>
      <p:ext uri="{BB962C8B-B14F-4D97-AF65-F5344CB8AC3E}">
        <p14:creationId xmlns:p14="http://schemas.microsoft.com/office/powerpoint/2010/main" val="74237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93203" y="-839938"/>
            <a:ext cx="7545334" cy="7545334"/>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02728" y="6485758"/>
            <a:ext cx="7545334" cy="7545334"/>
          </a:xfrm>
          <a:prstGeom prst="rect">
            <a:avLst/>
          </a:prstGeom>
        </p:spPr>
      </p:pic>
      <p:pic>
        <p:nvPicPr>
          <p:cNvPr id="4" name="Picture 4"/>
          <p:cNvPicPr>
            <a:picLocks noChangeAspect="1"/>
          </p:cNvPicPr>
          <p:nvPr/>
        </p:nvPicPr>
        <p:blipFill>
          <a:blip r:embed="rId4"/>
          <a:srcRect t="15271"/>
          <a:stretch>
            <a:fillRect/>
          </a:stretch>
        </p:blipFill>
        <p:spPr>
          <a:xfrm>
            <a:off x="14554200" y="8610449"/>
            <a:ext cx="3272559" cy="1559687"/>
          </a:xfrm>
          <a:prstGeom prst="rect">
            <a:avLst/>
          </a:prstGeom>
        </p:spPr>
      </p:pic>
      <p:sp>
        <p:nvSpPr>
          <p:cNvPr id="5" name="TextBox 5"/>
          <p:cNvSpPr txBox="1"/>
          <p:nvPr/>
        </p:nvSpPr>
        <p:spPr>
          <a:xfrm>
            <a:off x="2895600" y="-266700"/>
            <a:ext cx="13905073" cy="1753429"/>
          </a:xfrm>
          <a:prstGeom prst="rect">
            <a:avLst/>
          </a:prstGeom>
        </p:spPr>
        <p:txBody>
          <a:bodyPr lIns="0" tIns="0" rIns="0" bIns="0" rtlCol="0" anchor="t">
            <a:spAutoFit/>
          </a:bodyPr>
          <a:lstStyle/>
          <a:p>
            <a:pPr algn="ctr">
              <a:lnSpc>
                <a:spcPts val="14144"/>
              </a:lnSpc>
            </a:pPr>
            <a:r>
              <a:rPr lang="en-US" sz="8800" dirty="0">
                <a:solidFill>
                  <a:srgbClr val="000000"/>
                </a:solidFill>
                <a:latin typeface="Notulen Serif Display"/>
              </a:rPr>
              <a:t>The Proper Good Team</a:t>
            </a:r>
          </a:p>
        </p:txBody>
      </p:sp>
      <p:sp>
        <p:nvSpPr>
          <p:cNvPr id="6" name="TextBox 6"/>
          <p:cNvSpPr txBox="1"/>
          <p:nvPr/>
        </p:nvSpPr>
        <p:spPr>
          <a:xfrm>
            <a:off x="2895600" y="2126265"/>
            <a:ext cx="14363700" cy="8863965"/>
          </a:xfrm>
          <a:prstGeom prst="rect">
            <a:avLst/>
          </a:prstGeom>
        </p:spPr>
        <p:txBody>
          <a:bodyPr wrap="square" lIns="0" tIns="0" rIns="0" bIns="0" rtlCol="0" anchor="t">
            <a:spAutoFit/>
          </a:bodyPr>
          <a:lstStyle/>
          <a:p>
            <a:pPr algn="ctr"/>
            <a:r>
              <a:rPr lang="en-GB" sz="3600" dirty="0">
                <a:latin typeface="Lato" panose="020F0502020204030203" pitchFamily="34" charset="0"/>
                <a:ea typeface="Lato" panose="020F0502020204030203" pitchFamily="34" charset="0"/>
                <a:cs typeface="Lato" panose="020F0502020204030203" pitchFamily="34" charset="0"/>
              </a:rPr>
              <a:t>Helen Clayton – Project Supervisor</a:t>
            </a:r>
          </a:p>
          <a:p>
            <a:pPr algn="ctr"/>
            <a:endParaRPr lang="en-GB" sz="3600" dirty="0">
              <a:latin typeface="Lato" panose="020F0502020204030203" pitchFamily="34" charset="0"/>
              <a:ea typeface="Lato" panose="020F0502020204030203" pitchFamily="34" charset="0"/>
              <a:cs typeface="Lato" panose="020F0502020204030203" pitchFamily="34" charset="0"/>
            </a:endParaRPr>
          </a:p>
          <a:p>
            <a:pPr algn="ctr"/>
            <a:r>
              <a:rPr lang="en-GB" sz="3600" dirty="0">
                <a:latin typeface="Lato" panose="020F0502020204030203" pitchFamily="34" charset="0"/>
                <a:ea typeface="Lato" panose="020F0502020204030203" pitchFamily="34" charset="0"/>
                <a:cs typeface="Lato" panose="020F0502020204030203" pitchFamily="34" charset="0"/>
              </a:rPr>
              <a:t>Lisa  Forrest- Project Co-ordinator</a:t>
            </a:r>
          </a:p>
          <a:p>
            <a:pPr algn="ctr"/>
            <a:endParaRPr lang="en-GB" sz="3600" dirty="0">
              <a:latin typeface="Lato" panose="020F0502020204030203" pitchFamily="34" charset="0"/>
              <a:ea typeface="Lato" panose="020F0502020204030203" pitchFamily="34" charset="0"/>
              <a:cs typeface="Lato" panose="020F0502020204030203" pitchFamily="34" charset="0"/>
            </a:endParaRPr>
          </a:p>
          <a:p>
            <a:pPr algn="ctr"/>
            <a:r>
              <a:rPr lang="en-GB" sz="3600" dirty="0">
                <a:latin typeface="Lato" panose="020F0502020204030203" pitchFamily="34" charset="0"/>
                <a:ea typeface="Lato" panose="020F0502020204030203" pitchFamily="34" charset="0"/>
                <a:cs typeface="Lato" panose="020F0502020204030203" pitchFamily="34" charset="0"/>
              </a:rPr>
              <a:t>Steering Group</a:t>
            </a:r>
          </a:p>
          <a:p>
            <a:pPr algn="ctr"/>
            <a:endParaRPr lang="en-GB" sz="3600" dirty="0">
              <a:latin typeface="Lato" panose="020F0502020204030203" pitchFamily="34" charset="0"/>
              <a:ea typeface="Lato" panose="020F0502020204030203" pitchFamily="34" charset="0"/>
              <a:cs typeface="Lato" panose="020F0502020204030203" pitchFamily="34" charset="0"/>
            </a:endParaRPr>
          </a:p>
          <a:p>
            <a:pPr algn="ctr"/>
            <a:r>
              <a:rPr lang="en-GB" sz="3600" b="1" dirty="0">
                <a:latin typeface="Lato" panose="020F0502020204030203" pitchFamily="34" charset="0"/>
                <a:ea typeface="Lato" panose="020F0502020204030203" pitchFamily="34" charset="0"/>
                <a:cs typeface="Lato" panose="020F0502020204030203" pitchFamily="34" charset="0"/>
              </a:rPr>
              <a:t>We work with external delivery partners to bring the best expertise from GM to the sector in Bolton. They include, but are not limited to:</a:t>
            </a:r>
          </a:p>
          <a:p>
            <a:pPr algn="ctr"/>
            <a:r>
              <a:rPr lang="en-GB" sz="3600" dirty="0">
                <a:latin typeface="Lato" panose="020F0502020204030203" pitchFamily="34" charset="0"/>
                <a:ea typeface="Lato" panose="020F0502020204030203" pitchFamily="34" charset="0"/>
                <a:cs typeface="Lato" panose="020F0502020204030203" pitchFamily="34" charset="0"/>
              </a:rPr>
              <a:t>Karen Smith – Turn Up The Value</a:t>
            </a:r>
          </a:p>
          <a:p>
            <a:pPr algn="ctr"/>
            <a:r>
              <a:rPr lang="en-GB" sz="3600" dirty="0">
                <a:latin typeface="Lato" panose="020F0502020204030203" pitchFamily="34" charset="0"/>
                <a:ea typeface="Lato" panose="020F0502020204030203" pitchFamily="34" charset="0"/>
                <a:cs typeface="Lato" panose="020F0502020204030203" pitchFamily="34" charset="0"/>
              </a:rPr>
              <a:t>Adrian Ashton</a:t>
            </a:r>
          </a:p>
          <a:p>
            <a:pPr algn="ctr"/>
            <a:r>
              <a:rPr lang="en-GB" sz="3600" dirty="0">
                <a:latin typeface="Lato" panose="020F0502020204030203" pitchFamily="34" charset="0"/>
                <a:ea typeface="Lato" panose="020F0502020204030203" pitchFamily="34" charset="0"/>
                <a:cs typeface="Lato" panose="020F0502020204030203" pitchFamily="34" charset="0"/>
              </a:rPr>
              <a:t>Jenny Matthews– The Enterprise Bridge CIC</a:t>
            </a:r>
          </a:p>
          <a:p>
            <a:pPr algn="ctr"/>
            <a:r>
              <a:rPr lang="en-GB" sz="3600" dirty="0">
                <a:latin typeface="Lato" panose="020F0502020204030203" pitchFamily="34" charset="0"/>
                <a:ea typeface="Lato" panose="020F0502020204030203" pitchFamily="34" charset="0"/>
                <a:cs typeface="Lato" panose="020F0502020204030203" pitchFamily="34" charset="0"/>
              </a:rPr>
              <a:t>Kirsty Day - Yellow Jigsaw </a:t>
            </a:r>
          </a:p>
          <a:p>
            <a:endParaRPr lang="en-GB" sz="4800" dirty="0">
              <a:latin typeface="Lato" panose="020F0502020204030203" pitchFamily="34" charset="0"/>
              <a:ea typeface="Lato" panose="020F0502020204030203" pitchFamily="34" charset="0"/>
              <a:cs typeface="Lato" panose="020F0502020204030203" pitchFamily="34" charset="0"/>
            </a:endParaRPr>
          </a:p>
          <a:p>
            <a:pPr algn="ctr"/>
            <a:endParaRPr lang="en-GB" sz="4800" dirty="0">
              <a:latin typeface="Lato" panose="020F0502020204030203" pitchFamily="34" charset="0"/>
              <a:ea typeface="Lato" panose="020F0502020204030203" pitchFamily="34" charset="0"/>
              <a:cs typeface="Lato" panose="020F0502020204030203" pitchFamily="34" charset="0"/>
            </a:endParaRPr>
          </a:p>
          <a:p>
            <a:endParaRPr lang="en-GB" sz="48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4341">
            <a:off x="-6325789" y="5085215"/>
            <a:ext cx="11616194" cy="11708514"/>
          </a:xfrm>
          <a:prstGeom prst="rect">
            <a:avLst/>
          </a:prstGeom>
        </p:spPr>
      </p:pic>
      <p:pic>
        <p:nvPicPr>
          <p:cNvPr id="3" name="Picture 3"/>
          <p:cNvPicPr>
            <a:picLocks noChangeAspect="1"/>
          </p:cNvPicPr>
          <p:nvPr/>
        </p:nvPicPr>
        <p:blipFill>
          <a:blip r:embed="rId4"/>
          <a:srcRect t="15271"/>
          <a:stretch>
            <a:fillRect/>
          </a:stretch>
        </p:blipFill>
        <p:spPr>
          <a:xfrm>
            <a:off x="14000298" y="8346463"/>
            <a:ext cx="3826461" cy="1823674"/>
          </a:xfrm>
          <a:prstGeom prst="rect">
            <a:avLst/>
          </a:prstGeom>
        </p:spPr>
      </p:pic>
      <p:sp>
        <p:nvSpPr>
          <p:cNvPr id="4" name="TextBox 4"/>
          <p:cNvSpPr txBox="1"/>
          <p:nvPr/>
        </p:nvSpPr>
        <p:spPr>
          <a:xfrm>
            <a:off x="1295400" y="-99568"/>
            <a:ext cx="13905073" cy="1692258"/>
          </a:xfrm>
          <a:prstGeom prst="rect">
            <a:avLst/>
          </a:prstGeom>
        </p:spPr>
        <p:txBody>
          <a:bodyPr lIns="0" tIns="0" rIns="0" bIns="0" rtlCol="0" anchor="t">
            <a:spAutoFit/>
          </a:bodyPr>
          <a:lstStyle/>
          <a:p>
            <a:pPr algn="ctr">
              <a:lnSpc>
                <a:spcPts val="14144"/>
              </a:lnSpc>
            </a:pPr>
            <a:r>
              <a:rPr lang="en-US" sz="7200" dirty="0">
                <a:solidFill>
                  <a:srgbClr val="000000"/>
                </a:solidFill>
                <a:latin typeface="Notulen Serif Display"/>
              </a:rPr>
              <a:t>What is a Social Enterprise?</a:t>
            </a:r>
          </a:p>
        </p:txBody>
      </p:sp>
      <p:sp>
        <p:nvSpPr>
          <p:cNvPr id="6" name="TextBox 5">
            <a:extLst>
              <a:ext uri="{FF2B5EF4-FFF2-40B4-BE49-F238E27FC236}">
                <a16:creationId xmlns:a16="http://schemas.microsoft.com/office/drawing/2014/main" id="{E8F75783-09BC-9021-1B59-64AABE4CD7E6}"/>
              </a:ext>
            </a:extLst>
          </p:cNvPr>
          <p:cNvSpPr txBox="1"/>
          <p:nvPr/>
        </p:nvSpPr>
        <p:spPr>
          <a:xfrm>
            <a:off x="1600200" y="2690522"/>
            <a:ext cx="15925800" cy="6278642"/>
          </a:xfrm>
          <a:prstGeom prst="rect">
            <a:avLst/>
          </a:prstGeom>
          <a:noFill/>
        </p:spPr>
        <p:txBody>
          <a:bodyPr wrap="square" rtlCol="0">
            <a:spAutoFit/>
          </a:bodyPr>
          <a:lstStyle/>
          <a:p>
            <a:r>
              <a:rPr lang="en-GB" sz="3200" dirty="0">
                <a:latin typeface="Lato" panose="020F0502020204030203" pitchFamily="34" charset="0"/>
                <a:ea typeface="Lato" panose="020F0502020204030203" pitchFamily="34" charset="0"/>
                <a:cs typeface="Lato" panose="020F0502020204030203" pitchFamily="34" charset="0"/>
              </a:rPr>
              <a:t>Social enterprise is a woolly term – no legal definition</a:t>
            </a:r>
          </a:p>
          <a:p>
            <a:endParaRPr lang="en-GB" sz="3200" dirty="0">
              <a:latin typeface="Lato" panose="020F0502020204030203" pitchFamily="34" charset="0"/>
              <a:ea typeface="Lato" panose="020F0502020204030203" pitchFamily="34" charset="0"/>
              <a:cs typeface="Lato" panose="020F0502020204030203" pitchFamily="34" charset="0"/>
            </a:endParaRPr>
          </a:p>
          <a:p>
            <a:r>
              <a:rPr lang="en-GB" sz="3200" dirty="0">
                <a:latin typeface="Lato" panose="020F0502020204030203" pitchFamily="34" charset="0"/>
                <a:ea typeface="Lato" panose="020F0502020204030203" pitchFamily="34" charset="0"/>
                <a:cs typeface="Lato" panose="020F0502020204030203" pitchFamily="34" charset="0"/>
              </a:rPr>
              <a:t>For Proper Good purposes  - an incorporated organisation that is actively trading, with an express social mission documented in its articles, and an asset lock</a:t>
            </a:r>
          </a:p>
          <a:p>
            <a:endParaRPr lang="en-GB" sz="3200" dirty="0">
              <a:latin typeface="Lato" panose="020F0502020204030203" pitchFamily="34" charset="0"/>
              <a:ea typeface="Lato" panose="020F0502020204030203" pitchFamily="34" charset="0"/>
              <a:cs typeface="Lato" panose="020F0502020204030203" pitchFamily="34" charset="0"/>
            </a:endParaRPr>
          </a:p>
          <a:p>
            <a:r>
              <a:rPr lang="en-GB" sz="3200" dirty="0">
                <a:latin typeface="Lato" panose="020F0502020204030203" pitchFamily="34" charset="0"/>
                <a:ea typeface="Lato" panose="020F0502020204030203" pitchFamily="34" charset="0"/>
                <a:cs typeface="Lato" panose="020F0502020204030203" pitchFamily="34" charset="0"/>
              </a:rPr>
              <a:t>This could be:</a:t>
            </a:r>
          </a:p>
          <a:p>
            <a:endParaRPr lang="en-GB" sz="3200" dirty="0">
              <a:latin typeface="Lato" panose="020F0502020204030203" pitchFamily="34" charset="0"/>
              <a:ea typeface="Lato" panose="020F0502020204030203" pitchFamily="34" charset="0"/>
              <a:cs typeface="Lato" panose="020F0502020204030203" pitchFamily="34" charset="0"/>
            </a:endParaRPr>
          </a:p>
          <a:p>
            <a:r>
              <a:rPr lang="en-GB" sz="3200" dirty="0">
                <a:latin typeface="Lato" panose="020F0502020204030203" pitchFamily="34" charset="0"/>
                <a:ea typeface="Lato" panose="020F0502020204030203" pitchFamily="34" charset="0"/>
                <a:cs typeface="Lato" panose="020F0502020204030203" pitchFamily="34" charset="0"/>
              </a:rPr>
              <a:t> - a trading charity</a:t>
            </a:r>
          </a:p>
          <a:p>
            <a:r>
              <a:rPr lang="en-GB" sz="3200" dirty="0">
                <a:latin typeface="Lato" panose="020F0502020204030203" pitchFamily="34" charset="0"/>
                <a:ea typeface="Lato" panose="020F0502020204030203" pitchFamily="34" charset="0"/>
                <a:cs typeface="Lato" panose="020F0502020204030203" pitchFamily="34" charset="0"/>
              </a:rPr>
              <a:t> - a Co-op</a:t>
            </a:r>
          </a:p>
          <a:p>
            <a:r>
              <a:rPr lang="en-GB" sz="3200" dirty="0">
                <a:latin typeface="Lato" panose="020F0502020204030203" pitchFamily="34" charset="0"/>
                <a:ea typeface="Lato" panose="020F0502020204030203" pitchFamily="34" charset="0"/>
                <a:cs typeface="Lato" panose="020F0502020204030203" pitchFamily="34" charset="0"/>
              </a:rPr>
              <a:t> - a Community Benefit Society</a:t>
            </a:r>
          </a:p>
          <a:p>
            <a:r>
              <a:rPr lang="en-GB" sz="3200" dirty="0">
                <a:latin typeface="Lato" panose="020F0502020204030203" pitchFamily="34" charset="0"/>
                <a:ea typeface="Lato" panose="020F0502020204030203" pitchFamily="34" charset="0"/>
                <a:cs typeface="Lato" panose="020F0502020204030203" pitchFamily="34" charset="0"/>
              </a:rPr>
              <a:t> - a company limited by shares</a:t>
            </a:r>
          </a:p>
          <a:p>
            <a:r>
              <a:rPr lang="en-GB" sz="3200" dirty="0">
                <a:latin typeface="Lato" panose="020F0502020204030203" pitchFamily="34" charset="0"/>
                <a:ea typeface="Lato" panose="020F0502020204030203" pitchFamily="34" charset="0"/>
                <a:cs typeface="Lato" panose="020F0502020204030203" pitchFamily="34" charset="0"/>
              </a:rPr>
              <a:t> - a CASC</a:t>
            </a:r>
          </a:p>
          <a:p>
            <a:endParaRPr lang="en-GB" dirty="0"/>
          </a:p>
        </p:txBody>
      </p:sp>
      <p:sp>
        <p:nvSpPr>
          <p:cNvPr id="5" name="TextBox 4">
            <a:extLst>
              <a:ext uri="{FF2B5EF4-FFF2-40B4-BE49-F238E27FC236}">
                <a16:creationId xmlns:a16="http://schemas.microsoft.com/office/drawing/2014/main" id="{5197DA60-1C99-E5DE-C378-BB6F28471430}"/>
              </a:ext>
            </a:extLst>
          </p:cNvPr>
          <p:cNvSpPr txBox="1"/>
          <p:nvPr/>
        </p:nvSpPr>
        <p:spPr>
          <a:xfrm>
            <a:off x="1052233" y="765970"/>
            <a:ext cx="12877800" cy="1631857"/>
          </a:xfrm>
          <a:prstGeom prst="rect">
            <a:avLst/>
          </a:prstGeom>
          <a:noFill/>
        </p:spPr>
        <p:txBody>
          <a:bodyPr wrap="square" rtlCol="0">
            <a:spAutoFit/>
          </a:bodyPr>
          <a:lstStyle/>
          <a:p>
            <a:pPr algn="ctr">
              <a:lnSpc>
                <a:spcPts val="14144"/>
              </a:lnSpc>
            </a:pPr>
            <a:r>
              <a:rPr lang="en-US" sz="4800" dirty="0">
                <a:solidFill>
                  <a:srgbClr val="000000"/>
                </a:solidFill>
                <a:latin typeface="Notulen Serif Display"/>
              </a:rPr>
              <a:t>and could you be one..?</a:t>
            </a:r>
          </a:p>
        </p:txBody>
      </p:sp>
    </p:spTree>
    <p:extLst>
      <p:ext uri="{BB962C8B-B14F-4D97-AF65-F5344CB8AC3E}">
        <p14:creationId xmlns:p14="http://schemas.microsoft.com/office/powerpoint/2010/main" val="4041082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13396</TotalTime>
  <Words>656</Words>
  <Application>Microsoft Office PowerPoint</Application>
  <PresentationFormat>Custom</PresentationFormat>
  <Paragraphs>112</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Lato</vt:lpstr>
      <vt:lpstr>Calibri</vt:lpstr>
      <vt:lpstr>Notulen Serif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Good slide templates</dc:title>
  <dc:creator>Lory Povah</dc:creator>
  <cp:lastModifiedBy>Lisa Forrest</cp:lastModifiedBy>
  <cp:revision>55</cp:revision>
  <dcterms:created xsi:type="dcterms:W3CDTF">2006-08-16T00:00:00Z</dcterms:created>
  <dcterms:modified xsi:type="dcterms:W3CDTF">2024-01-18T09:44:30Z</dcterms:modified>
  <dc:identifier>DAE_vffkzJM</dc:identifier>
</cp:coreProperties>
</file>