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62" r:id="rId2"/>
  </p:sldMasterIdLst>
  <p:notesMasterIdLst>
    <p:notesMasterId r:id="rId19"/>
  </p:notesMasterIdLst>
  <p:sldIdLst>
    <p:sldId id="257" r:id="rId3"/>
    <p:sldId id="258" r:id="rId4"/>
    <p:sldId id="273" r:id="rId5"/>
    <p:sldId id="259" r:id="rId6"/>
    <p:sldId id="260" r:id="rId7"/>
    <p:sldId id="261" r:id="rId8"/>
    <p:sldId id="263" r:id="rId9"/>
    <p:sldId id="264" r:id="rId10"/>
    <p:sldId id="265" r:id="rId11"/>
    <p:sldId id="266" r:id="rId12"/>
    <p:sldId id="267" r:id="rId13"/>
    <p:sldId id="268" r:id="rId14"/>
    <p:sldId id="270" r:id="rId15"/>
    <p:sldId id="271" r:id="rId16"/>
    <p:sldId id="272"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3" d="100"/>
          <a:sy n="83" d="100"/>
        </p:scale>
        <p:origin x="45" y="49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FF0290-B920-4E84-8AE9-322BB5019DD6}" type="datetimeFigureOut">
              <a:rPr lang="en-GB" smtClean="0"/>
              <a:t>16/01/2024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4AD114-7270-49F0-9196-AC62612E743C}" type="slidenum">
              <a:rPr lang="en-GB" smtClean="0"/>
              <a:t>‹#›</a:t>
            </a:fld>
            <a:endParaRPr lang="en-GB"/>
          </a:p>
        </p:txBody>
      </p:sp>
    </p:spTree>
    <p:extLst>
      <p:ext uri="{BB962C8B-B14F-4D97-AF65-F5344CB8AC3E}">
        <p14:creationId xmlns:p14="http://schemas.microsoft.com/office/powerpoint/2010/main" val="1661183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currently have therapists (CBT and PWP) who are trained to work with people who’s main problem is that their depression or anxiety is caused by their Health Condition. This often involves making adjustments within therapy, for example ensuring that people are not doing to much/to little due to their chronic pain or fatigue. The work often involves working alongside other health care professionals (such as pain management services, physiotherapists) as well as GP’s. </a:t>
            </a:r>
          </a:p>
        </p:txBody>
      </p:sp>
      <p:sp>
        <p:nvSpPr>
          <p:cNvPr id="4" name="Slide Number Placeholder 3"/>
          <p:cNvSpPr>
            <a:spLocks noGrp="1"/>
          </p:cNvSpPr>
          <p:nvPr>
            <p:ph type="sldNum" sz="quarter" idx="5"/>
          </p:nvPr>
        </p:nvSpPr>
        <p:spPr/>
        <p:txBody>
          <a:bodyPr/>
          <a:lstStyle/>
          <a:p>
            <a:fld id="{9691E666-D31C-49A5-9DD0-FFDABD0ADA15}" type="slidenum">
              <a:rPr lang="en-GB" smtClean="0"/>
              <a:t>3</a:t>
            </a:fld>
            <a:endParaRPr lang="en-GB"/>
          </a:p>
        </p:txBody>
      </p:sp>
    </p:spTree>
    <p:extLst>
      <p:ext uri="{BB962C8B-B14F-4D97-AF65-F5344CB8AC3E}">
        <p14:creationId xmlns:p14="http://schemas.microsoft.com/office/powerpoint/2010/main" val="3348161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691E666-D31C-49A5-9DD0-FFDABD0ADA15}" type="slidenum">
              <a:rPr lang="en-GB" smtClean="0"/>
              <a:t>5</a:t>
            </a:fld>
            <a:endParaRPr lang="en-GB"/>
          </a:p>
        </p:txBody>
      </p:sp>
    </p:spTree>
    <p:extLst>
      <p:ext uri="{BB962C8B-B14F-4D97-AF65-F5344CB8AC3E}">
        <p14:creationId xmlns:p14="http://schemas.microsoft.com/office/powerpoint/2010/main" val="313718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34A2E-1348-4469-B527-D7F9B07C615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FE0E086-C80A-4F1D-90DF-DCE4D7A229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AB113D-7B91-45CB-A556-572465A7FC38}"/>
              </a:ext>
            </a:extLst>
          </p:cNvPr>
          <p:cNvSpPr>
            <a:spLocks noGrp="1"/>
          </p:cNvSpPr>
          <p:nvPr>
            <p:ph type="dt" sz="half" idx="10"/>
          </p:nvPr>
        </p:nvSpPr>
        <p:spPr/>
        <p:txBody>
          <a:bodyPr/>
          <a:lstStyle/>
          <a:p>
            <a:fld id="{12BF1F21-ABDA-4888-863F-F77731305136}" type="datetimeFigureOut">
              <a:rPr lang="en-GB" smtClean="0"/>
              <a:t>16/01/2024</a:t>
            </a:fld>
            <a:endParaRPr lang="en-GB"/>
          </a:p>
        </p:txBody>
      </p:sp>
      <p:sp>
        <p:nvSpPr>
          <p:cNvPr id="5" name="Footer Placeholder 4">
            <a:extLst>
              <a:ext uri="{FF2B5EF4-FFF2-40B4-BE49-F238E27FC236}">
                <a16:creationId xmlns:a16="http://schemas.microsoft.com/office/drawing/2014/main" id="{D344E5AC-19D1-47ED-BFC0-4CBBFC70E4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9119DB-5CE7-47BA-BAE1-ECBEA9D2A136}"/>
              </a:ext>
            </a:extLst>
          </p:cNvPr>
          <p:cNvSpPr>
            <a:spLocks noGrp="1"/>
          </p:cNvSpPr>
          <p:nvPr>
            <p:ph type="sldNum" sz="quarter" idx="12"/>
          </p:nvPr>
        </p:nvSpPr>
        <p:spPr/>
        <p:txBody>
          <a:bodyPr/>
          <a:lstStyle/>
          <a:p>
            <a:fld id="{DAA19A42-E068-40F3-A9DA-73186267AA47}" type="slidenum">
              <a:rPr lang="en-GB" smtClean="0"/>
              <a:t>‹#›</a:t>
            </a:fld>
            <a:endParaRPr lang="en-GB"/>
          </a:p>
        </p:txBody>
      </p:sp>
    </p:spTree>
    <p:extLst>
      <p:ext uri="{BB962C8B-B14F-4D97-AF65-F5344CB8AC3E}">
        <p14:creationId xmlns:p14="http://schemas.microsoft.com/office/powerpoint/2010/main" val="1785813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0FA69-E398-4FCA-A051-A976A12A38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29CD975-64C7-4223-AFE7-57099A4433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4914686-C204-43D5-AC20-250563B5C7BB}"/>
              </a:ext>
            </a:extLst>
          </p:cNvPr>
          <p:cNvSpPr>
            <a:spLocks noGrp="1"/>
          </p:cNvSpPr>
          <p:nvPr>
            <p:ph type="dt" sz="half" idx="10"/>
          </p:nvPr>
        </p:nvSpPr>
        <p:spPr/>
        <p:txBody>
          <a:bodyPr/>
          <a:lstStyle/>
          <a:p>
            <a:fld id="{12BF1F21-ABDA-4888-863F-F77731305136}" type="datetimeFigureOut">
              <a:rPr lang="en-GB" smtClean="0"/>
              <a:t>16/01/2024</a:t>
            </a:fld>
            <a:endParaRPr lang="en-GB"/>
          </a:p>
        </p:txBody>
      </p:sp>
      <p:sp>
        <p:nvSpPr>
          <p:cNvPr id="5" name="Footer Placeholder 4">
            <a:extLst>
              <a:ext uri="{FF2B5EF4-FFF2-40B4-BE49-F238E27FC236}">
                <a16:creationId xmlns:a16="http://schemas.microsoft.com/office/drawing/2014/main" id="{91FC914E-A5BC-48FE-963C-7CE9388C12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8BACE4-BF9E-4007-A0CB-55D84CDFBB19}"/>
              </a:ext>
            </a:extLst>
          </p:cNvPr>
          <p:cNvSpPr>
            <a:spLocks noGrp="1"/>
          </p:cNvSpPr>
          <p:nvPr>
            <p:ph type="sldNum" sz="quarter" idx="12"/>
          </p:nvPr>
        </p:nvSpPr>
        <p:spPr/>
        <p:txBody>
          <a:bodyPr/>
          <a:lstStyle/>
          <a:p>
            <a:fld id="{DAA19A42-E068-40F3-A9DA-73186267AA47}" type="slidenum">
              <a:rPr lang="en-GB" smtClean="0"/>
              <a:t>‹#›</a:t>
            </a:fld>
            <a:endParaRPr lang="en-GB"/>
          </a:p>
        </p:txBody>
      </p:sp>
    </p:spTree>
    <p:extLst>
      <p:ext uri="{BB962C8B-B14F-4D97-AF65-F5344CB8AC3E}">
        <p14:creationId xmlns:p14="http://schemas.microsoft.com/office/powerpoint/2010/main" val="1085570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34A2E-1348-4469-B527-D7F9B07C615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FE0E086-C80A-4F1D-90DF-DCE4D7A229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AB113D-7B91-45CB-A556-572465A7FC38}"/>
              </a:ext>
            </a:extLst>
          </p:cNvPr>
          <p:cNvSpPr>
            <a:spLocks noGrp="1"/>
          </p:cNvSpPr>
          <p:nvPr>
            <p:ph type="dt" sz="half" idx="10"/>
          </p:nvPr>
        </p:nvSpPr>
        <p:spPr/>
        <p:txBody>
          <a:bodyPr/>
          <a:lstStyle/>
          <a:p>
            <a:fld id="{12BF1F21-ABDA-4888-863F-F77731305136}" type="datetimeFigureOut">
              <a:rPr lang="en-GB" smtClean="0"/>
              <a:t>16/01/2024</a:t>
            </a:fld>
            <a:endParaRPr lang="en-GB"/>
          </a:p>
        </p:txBody>
      </p:sp>
      <p:sp>
        <p:nvSpPr>
          <p:cNvPr id="5" name="Footer Placeholder 4">
            <a:extLst>
              <a:ext uri="{FF2B5EF4-FFF2-40B4-BE49-F238E27FC236}">
                <a16:creationId xmlns:a16="http://schemas.microsoft.com/office/drawing/2014/main" id="{D344E5AC-19D1-47ED-BFC0-4CBBFC70E4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9119DB-5CE7-47BA-BAE1-ECBEA9D2A136}"/>
              </a:ext>
            </a:extLst>
          </p:cNvPr>
          <p:cNvSpPr>
            <a:spLocks noGrp="1"/>
          </p:cNvSpPr>
          <p:nvPr>
            <p:ph type="sldNum" sz="quarter" idx="12"/>
          </p:nvPr>
        </p:nvSpPr>
        <p:spPr/>
        <p:txBody>
          <a:bodyPr/>
          <a:lstStyle/>
          <a:p>
            <a:fld id="{DAA19A42-E068-40F3-A9DA-73186267AA47}" type="slidenum">
              <a:rPr lang="en-GB" smtClean="0"/>
              <a:t>‹#›</a:t>
            </a:fld>
            <a:endParaRPr lang="en-GB"/>
          </a:p>
        </p:txBody>
      </p:sp>
    </p:spTree>
    <p:extLst>
      <p:ext uri="{BB962C8B-B14F-4D97-AF65-F5344CB8AC3E}">
        <p14:creationId xmlns:p14="http://schemas.microsoft.com/office/powerpoint/2010/main" val="1566667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1B6E6"/>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979286-F9AC-4F17-8842-25238D3F5F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DD607E-CCC1-48F4-BBD8-229D9774B9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6B819B-F2C4-4E61-9FC5-C233B15845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F1F21-ABDA-4888-863F-F77731305136}" type="datetimeFigureOut">
              <a:rPr lang="en-GB" smtClean="0"/>
              <a:t>16/01/2024</a:t>
            </a:fld>
            <a:endParaRPr lang="en-GB"/>
          </a:p>
        </p:txBody>
      </p:sp>
      <p:sp>
        <p:nvSpPr>
          <p:cNvPr id="5" name="Footer Placeholder 4">
            <a:extLst>
              <a:ext uri="{FF2B5EF4-FFF2-40B4-BE49-F238E27FC236}">
                <a16:creationId xmlns:a16="http://schemas.microsoft.com/office/drawing/2014/main" id="{12F97077-9359-45D9-9E47-2D51229A16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28CBB35-1029-48F0-A961-783D8868F0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A19A42-E068-40F3-A9DA-73186267AA47}" type="slidenum">
              <a:rPr lang="en-GB" smtClean="0"/>
              <a:t>‹#›</a:t>
            </a:fld>
            <a:endParaRPr lang="en-GB"/>
          </a:p>
        </p:txBody>
      </p:sp>
    </p:spTree>
    <p:extLst>
      <p:ext uri="{BB962C8B-B14F-4D97-AF65-F5344CB8AC3E}">
        <p14:creationId xmlns:p14="http://schemas.microsoft.com/office/powerpoint/2010/main" val="395104579"/>
      </p:ext>
    </p:extLst>
  </p:cSld>
  <p:clrMap bg1="lt1" tx1="dk1" bg2="lt2" tx2="dk2" accent1="accent1" accent2="accent2" accent3="accent3" accent4="accent4" accent5="accent5" accent6="accent6" hlink="hlink" folHlink="folHlink"/>
  <p:sldLayoutIdLst>
    <p:sldLayoutId id="2147483650" r:id="rId1"/>
    <p:sldLayoutId id="21474836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979286-F9AC-4F17-8842-25238D3F5F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DD607E-CCC1-48F4-BBD8-229D9774B9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6B819B-F2C4-4E61-9FC5-C233B15845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F1F21-ABDA-4888-863F-F77731305136}" type="datetimeFigureOut">
              <a:rPr lang="en-GB" smtClean="0"/>
              <a:t>16/01/2024</a:t>
            </a:fld>
            <a:endParaRPr lang="en-GB"/>
          </a:p>
        </p:txBody>
      </p:sp>
      <p:sp>
        <p:nvSpPr>
          <p:cNvPr id="5" name="Footer Placeholder 4">
            <a:extLst>
              <a:ext uri="{FF2B5EF4-FFF2-40B4-BE49-F238E27FC236}">
                <a16:creationId xmlns:a16="http://schemas.microsoft.com/office/drawing/2014/main" id="{12F97077-9359-45D9-9E47-2D51229A16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28CBB35-1029-48F0-A961-783D8868F0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A19A42-E068-40F3-A9DA-73186267AA47}" type="slidenum">
              <a:rPr lang="en-GB" smtClean="0"/>
              <a:t>‹#›</a:t>
            </a:fld>
            <a:endParaRPr lang="en-GB"/>
          </a:p>
        </p:txBody>
      </p:sp>
    </p:spTree>
    <p:extLst>
      <p:ext uri="{BB962C8B-B14F-4D97-AF65-F5344CB8AC3E}">
        <p14:creationId xmlns:p14="http://schemas.microsoft.com/office/powerpoint/2010/main" val="2085295764"/>
      </p:ext>
    </p:extLst>
  </p:cSld>
  <p:clrMap bg1="lt1" tx1="dk1" bg2="lt2" tx2="dk2" accent1="accent1" accent2="accent2" accent3="accent3" accent4="accent4" accent5="accent5" accent6="accent6" hlink="hlink" folHlink="folHlink"/>
  <p:sldLayoutIdLst>
    <p:sldLayoutId id="214748366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gmmh.nhs.uk/referral-services/" TargetMode="External"/><Relationship Id="rId2" Type="http://schemas.openxmlformats.org/officeDocument/2006/relationships/hyperlink" Target="https://www.iaptportal.co.uk/bolt.html" TargetMode="Externa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DDA821B3-B10A-42FD-A170-EDF4F932F6D6}"/>
              </a:ext>
            </a:extLst>
          </p:cNvPr>
          <p:cNvSpPr>
            <a:spLocks noGrp="1" noRot="1" noMove="1" noResize="1" noEditPoints="1" noAdjustHandles="1" noChangeArrowheads="1" noChangeShapeType="1"/>
          </p:cNvSpPr>
          <p:nvPr/>
        </p:nvSpPr>
        <p:spPr>
          <a:xfrm>
            <a:off x="0" y="0"/>
            <a:ext cx="12192002" cy="6858000"/>
          </a:xfrm>
          <a:prstGeom prst="rect">
            <a:avLst/>
          </a:prstGeom>
          <a:solidFill>
            <a:srgbClr val="41B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a:extLst>
              <a:ext uri="{FF2B5EF4-FFF2-40B4-BE49-F238E27FC236}">
                <a16:creationId xmlns:a16="http://schemas.microsoft.com/office/drawing/2014/main" id="{E891D444-BF2E-F619-0F95-5213CCA4CBD2}"/>
              </a:ext>
            </a:extLst>
          </p:cNvPr>
          <p:cNvSpPr>
            <a:spLocks noGrp="1" noRot="1" noMove="1" noResize="1" noEditPoints="1" noAdjustHandles="1" noChangeArrowheads="1" noChangeShapeType="1"/>
          </p:cNvSpPr>
          <p:nvPr/>
        </p:nvSpPr>
        <p:spPr>
          <a:xfrm>
            <a:off x="0" y="5177642"/>
            <a:ext cx="12192000" cy="1680358"/>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89BC749C-E34D-4883-A2ED-A20B76ED9757}"/>
              </a:ext>
            </a:extLst>
          </p:cNvPr>
          <p:cNvSpPr>
            <a:spLocks noGrp="1"/>
          </p:cNvSpPr>
          <p:nvPr>
            <p:ph type="ctrTitle"/>
          </p:nvPr>
        </p:nvSpPr>
        <p:spPr>
          <a:xfrm>
            <a:off x="519965" y="2210511"/>
            <a:ext cx="9867619" cy="1704116"/>
          </a:xfrm>
        </p:spPr>
        <p:txBody>
          <a:bodyPr anchor="t">
            <a:normAutofit/>
          </a:bodyPr>
          <a:lstStyle/>
          <a:p>
            <a:pPr algn="l"/>
            <a:r>
              <a:rPr lang="en-GB" sz="4400" b="1" dirty="0">
                <a:solidFill>
                  <a:schemeClr val="bg1"/>
                </a:solidFill>
                <a:latin typeface="Arial" panose="020B0604020202020204" pitchFamily="34" charset="0"/>
                <a:cs typeface="Arial" panose="020B0604020202020204" pitchFamily="34" charset="0"/>
              </a:rPr>
              <a:t>Bolton NHS Talking Therapies: for anxiety and depression</a:t>
            </a:r>
          </a:p>
        </p:txBody>
      </p:sp>
      <p:pic>
        <p:nvPicPr>
          <p:cNvPr id="6" name="Picture 5" descr="Text&#10;&#10;Description automatically generated">
            <a:extLst>
              <a:ext uri="{FF2B5EF4-FFF2-40B4-BE49-F238E27FC236}">
                <a16:creationId xmlns:a16="http://schemas.microsoft.com/office/drawing/2014/main" id="{564D0622-03B1-4480-8322-BDF666144C4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9515854" y="347216"/>
            <a:ext cx="2333790" cy="1107511"/>
          </a:xfrm>
          <a:prstGeom prst="rect">
            <a:avLst/>
          </a:prstGeom>
        </p:spPr>
      </p:pic>
      <p:sp>
        <p:nvSpPr>
          <p:cNvPr id="27" name="TextBox 26">
            <a:extLst>
              <a:ext uri="{FF2B5EF4-FFF2-40B4-BE49-F238E27FC236}">
                <a16:creationId xmlns:a16="http://schemas.microsoft.com/office/drawing/2014/main" id="{E21687E0-C304-4756-B7E1-CADC2B268A5F}"/>
              </a:ext>
            </a:extLst>
          </p:cNvPr>
          <p:cNvSpPr txBox="1">
            <a:spLocks noGrp="1" noRot="1" noMove="1" noResize="1" noEditPoints="1" noAdjustHandles="1" noChangeArrowheads="1" noChangeShapeType="1"/>
          </p:cNvSpPr>
          <p:nvPr/>
        </p:nvSpPr>
        <p:spPr>
          <a:xfrm>
            <a:off x="9599212" y="6205387"/>
            <a:ext cx="2323428" cy="307777"/>
          </a:xfrm>
          <a:prstGeom prst="rect">
            <a:avLst/>
          </a:prstGeom>
          <a:noFill/>
        </p:spPr>
        <p:txBody>
          <a:bodyPr wrap="square" rtlCol="0">
            <a:spAutoFit/>
          </a:bodyPr>
          <a:lstStyle/>
          <a:p>
            <a:pPr algn="r"/>
            <a:r>
              <a:rPr lang="en-GB" sz="1400" b="1" dirty="0">
                <a:solidFill>
                  <a:schemeClr val="bg1"/>
                </a:solidFill>
                <a:latin typeface="Arial" panose="020B0604020202020204" pitchFamily="34" charset="0"/>
                <a:cs typeface="Arial" panose="020B0604020202020204" pitchFamily="34" charset="0"/>
              </a:rPr>
              <a:t>Improving Lives</a:t>
            </a:r>
          </a:p>
        </p:txBody>
      </p:sp>
      <p:pic>
        <p:nvPicPr>
          <p:cNvPr id="28" name="Picture 27" descr="Icon&#10;&#10;Description automatically generated">
            <a:extLst>
              <a:ext uri="{FF2B5EF4-FFF2-40B4-BE49-F238E27FC236}">
                <a16:creationId xmlns:a16="http://schemas.microsoft.com/office/drawing/2014/main" id="{68E680A6-884C-4ECA-9FA5-147048324BB1}"/>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519965" y="5933426"/>
            <a:ext cx="1235464" cy="476186"/>
          </a:xfrm>
          <a:prstGeom prst="rect">
            <a:avLst/>
          </a:prstGeom>
        </p:spPr>
      </p:pic>
      <p:sp>
        <p:nvSpPr>
          <p:cNvPr id="30" name="Subtitle 2">
            <a:extLst>
              <a:ext uri="{FF2B5EF4-FFF2-40B4-BE49-F238E27FC236}">
                <a16:creationId xmlns:a16="http://schemas.microsoft.com/office/drawing/2014/main" id="{710A8090-C5AC-4063-BC60-2444C70DB1D0}"/>
              </a:ext>
            </a:extLst>
          </p:cNvPr>
          <p:cNvSpPr>
            <a:spLocks noGrp="1"/>
          </p:cNvSpPr>
          <p:nvPr>
            <p:ph type="subTitle" idx="1"/>
          </p:nvPr>
        </p:nvSpPr>
        <p:spPr>
          <a:xfrm>
            <a:off x="519965" y="4221541"/>
            <a:ext cx="9783364" cy="1014488"/>
          </a:xfrm>
        </p:spPr>
        <p:txBody>
          <a:bodyPr>
            <a:normAutofit/>
          </a:bodyPr>
          <a:lstStyle/>
          <a:p>
            <a:pPr algn="l"/>
            <a:r>
              <a:rPr lang="en-GB" b="1" dirty="0">
                <a:solidFill>
                  <a:schemeClr val="bg1"/>
                </a:solidFill>
                <a:latin typeface="Arial" panose="020B0604020202020204" pitchFamily="34" charset="0"/>
                <a:cs typeface="Arial" panose="020B0604020202020204" pitchFamily="34" charset="0"/>
              </a:rPr>
              <a:t>Ruth Lowe </a:t>
            </a:r>
          </a:p>
          <a:p>
            <a:pPr algn="l"/>
            <a:r>
              <a:rPr lang="en-GB" b="1" dirty="0">
                <a:solidFill>
                  <a:schemeClr val="bg1"/>
                </a:solidFill>
                <a:latin typeface="Arial" panose="020B0604020202020204" pitchFamily="34" charset="0"/>
                <a:cs typeface="Arial" panose="020B0604020202020204" pitchFamily="34" charset="0"/>
              </a:rPr>
              <a:t>Senior Psychological Wellbeing Practitioner</a:t>
            </a:r>
          </a:p>
        </p:txBody>
      </p:sp>
    </p:spTree>
    <p:extLst>
      <p:ext uri="{BB962C8B-B14F-4D97-AF65-F5344CB8AC3E}">
        <p14:creationId xmlns:p14="http://schemas.microsoft.com/office/powerpoint/2010/main" val="2993270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652068E-1BA1-4D63-97BF-EEDDEDBFFDB2}"/>
              </a:ext>
            </a:extLst>
          </p:cNvPr>
          <p:cNvSpPr txBox="1"/>
          <p:nvPr/>
        </p:nvSpPr>
        <p:spPr>
          <a:xfrm>
            <a:off x="417032" y="514574"/>
            <a:ext cx="7393467" cy="5171159"/>
          </a:xfrm>
          <a:prstGeom prst="rect">
            <a:avLst/>
          </a:prstGeom>
          <a:noFill/>
        </p:spPr>
        <p:txBody>
          <a:bodyPr wrap="square" rtlCol="0">
            <a:spAutoFit/>
          </a:bodyPr>
          <a:lstStyle/>
          <a:p>
            <a:r>
              <a:rPr lang="en-GB" sz="3600" b="1" dirty="0">
                <a:solidFill>
                  <a:schemeClr val="bg1"/>
                </a:solidFill>
                <a:latin typeface="Arial" panose="020B0604020202020204" pitchFamily="34" charset="0"/>
                <a:cs typeface="Arial" panose="020B0604020202020204" pitchFamily="34" charset="0"/>
              </a:rPr>
              <a:t>Step 3+ (Psychology)</a:t>
            </a:r>
          </a:p>
          <a:p>
            <a:endParaRPr lang="en-GB" sz="1200" dirty="0">
              <a:latin typeface="Arial" panose="020B0604020202020204" pitchFamily="34" charset="0"/>
              <a:cs typeface="Arial" panose="020B0604020202020204" pitchFamily="34" charset="0"/>
            </a:endParaRPr>
          </a:p>
          <a:p>
            <a:pPr>
              <a:lnSpc>
                <a:spcPct val="150000"/>
              </a:lnSpc>
            </a:pPr>
            <a:r>
              <a:rPr lang="en-GB" sz="1400" b="1" i="0" dirty="0">
                <a:effectLst/>
                <a:latin typeface="Arial" panose="020B0604020202020204" pitchFamily="34" charset="0"/>
                <a:cs typeface="Arial" panose="020B0604020202020204" pitchFamily="34" charset="0"/>
              </a:rPr>
              <a:t>Clients who present with any combination of the following: </a:t>
            </a:r>
            <a:endParaRPr lang="en-US" sz="1400" b="0" i="0" dirty="0">
              <a:effectLst/>
              <a:latin typeface="Arial" panose="020B0604020202020204" pitchFamily="34" charset="0"/>
              <a:cs typeface="Arial" panose="020B0604020202020204" pitchFamily="34" charset="0"/>
            </a:endParaRPr>
          </a:p>
          <a:p>
            <a:pPr>
              <a:lnSpc>
                <a:spcPct val="150000"/>
              </a:lnSpc>
            </a:pPr>
            <a:r>
              <a:rPr lang="en-US" sz="1400" b="0" i="0" dirty="0">
                <a:effectLst/>
                <a:latin typeface="Arial" panose="020B0604020202020204" pitchFamily="34" charset="0"/>
                <a:cs typeface="Arial" panose="020B0604020202020204" pitchFamily="34" charset="0"/>
              </a:rPr>
              <a:t>•	</a:t>
            </a:r>
            <a:r>
              <a:rPr lang="en-US" sz="1600" b="0" i="0" dirty="0">
                <a:effectLst/>
                <a:latin typeface="Arial" panose="020B0604020202020204" pitchFamily="34" charset="0"/>
                <a:cs typeface="Arial" panose="020B0604020202020204" pitchFamily="34" charset="0"/>
              </a:rPr>
              <a:t>Co-morbid presentations</a:t>
            </a:r>
          </a:p>
          <a:p>
            <a:pPr>
              <a:lnSpc>
                <a:spcPct val="150000"/>
              </a:lnSpc>
            </a:pPr>
            <a:r>
              <a:rPr lang="en-US" sz="1600" b="0" i="0" dirty="0">
                <a:effectLst/>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Complex trauma</a:t>
            </a:r>
            <a:endParaRPr lang="en-US" sz="1600" b="0" i="0" dirty="0">
              <a:effectLst/>
              <a:latin typeface="Arial" panose="020B0604020202020204" pitchFamily="34" charset="0"/>
              <a:cs typeface="Arial" panose="020B0604020202020204" pitchFamily="34" charset="0"/>
            </a:endParaRPr>
          </a:p>
          <a:p>
            <a:pPr>
              <a:lnSpc>
                <a:spcPct val="150000"/>
              </a:lnSpc>
            </a:pPr>
            <a:r>
              <a:rPr lang="en-US" sz="1600" b="0" i="0" dirty="0">
                <a:effectLst/>
                <a:latin typeface="Arial" panose="020B0604020202020204" pitchFamily="34" charset="0"/>
                <a:cs typeface="Arial" panose="020B0604020202020204" pitchFamily="34" charset="0"/>
              </a:rPr>
              <a:t>•	Difficulties regulating emotions</a:t>
            </a:r>
          </a:p>
          <a:p>
            <a:pPr>
              <a:lnSpc>
                <a:spcPct val="150000"/>
              </a:lnSpc>
            </a:pPr>
            <a:r>
              <a:rPr lang="en-US" sz="1600" b="0" i="0" dirty="0">
                <a:effectLst/>
                <a:latin typeface="Arial" panose="020B0604020202020204" pitchFamily="34" charset="0"/>
                <a:cs typeface="Arial" panose="020B0604020202020204" pitchFamily="34" charset="0"/>
              </a:rPr>
              <a:t>•	Difficulties forming and maintaining healthy relationships</a:t>
            </a:r>
          </a:p>
          <a:p>
            <a:pPr>
              <a:lnSpc>
                <a:spcPct val="150000"/>
              </a:lnSpc>
            </a:pPr>
            <a:r>
              <a:rPr lang="en-US" sz="1600" b="0" i="0" dirty="0">
                <a:effectLst/>
                <a:latin typeface="Arial" panose="020B0604020202020204" pitchFamily="34" charset="0"/>
                <a:cs typeface="Arial" panose="020B0604020202020204" pitchFamily="34" charset="0"/>
              </a:rPr>
              <a:t>•	Negative core sense of self</a:t>
            </a:r>
          </a:p>
          <a:p>
            <a:pPr>
              <a:lnSpc>
                <a:spcPct val="150000"/>
              </a:lnSpc>
            </a:pPr>
            <a:r>
              <a:rPr lang="en-US" sz="1600" b="0" i="0" dirty="0">
                <a:effectLst/>
                <a:latin typeface="Arial" panose="020B0604020202020204" pitchFamily="34" charset="0"/>
                <a:cs typeface="Arial" panose="020B0604020202020204" pitchFamily="34" charset="0"/>
              </a:rPr>
              <a:t>•	Difficulty engaging with, or benefitting from, an intervention at Step 3</a:t>
            </a:r>
          </a:p>
          <a:p>
            <a:pPr>
              <a:lnSpc>
                <a:spcPct val="150000"/>
              </a:lnSpc>
            </a:pPr>
            <a:endParaRPr lang="en-GB" sz="1600" b="0" i="0" dirty="0">
              <a:effectLst/>
              <a:latin typeface="Arial" panose="020B0604020202020204" pitchFamily="34" charset="0"/>
              <a:cs typeface="Arial" panose="020B0604020202020204" pitchFamily="34" charset="0"/>
            </a:endParaRPr>
          </a:p>
          <a:p>
            <a:pPr>
              <a:lnSpc>
                <a:spcPct val="150000"/>
              </a:lnSpc>
            </a:pPr>
            <a:r>
              <a:rPr lang="en-GB" sz="1600" b="1" dirty="0">
                <a:solidFill>
                  <a:srgbClr val="005EB8"/>
                </a:solidFill>
                <a:latin typeface="Arial" panose="020B0604020202020204" pitchFamily="34" charset="0"/>
                <a:cs typeface="Arial" panose="020B0604020202020204" pitchFamily="34" charset="0"/>
              </a:rPr>
              <a:t>Criteria</a:t>
            </a:r>
            <a:endParaRPr lang="en-GB" sz="1600" dirty="0">
              <a:solidFill>
                <a:srgbClr val="005EB8"/>
              </a:solidFill>
              <a:latin typeface="Arial" panose="020B0604020202020204" pitchFamily="34" charset="0"/>
              <a:cs typeface="Arial" panose="020B0604020202020204" pitchFamily="34" charset="0"/>
            </a:endParaRPr>
          </a:p>
          <a:p>
            <a:pPr>
              <a:lnSpc>
                <a:spcPct val="150000"/>
              </a:lnSpc>
            </a:pPr>
            <a:r>
              <a:rPr lang="en-US" sz="1600" b="0" i="0" dirty="0">
                <a:effectLst/>
                <a:latin typeface="Arial" panose="020B0604020202020204" pitchFamily="34" charset="0"/>
                <a:cs typeface="Arial" panose="020B0604020202020204" pitchFamily="34" charset="0"/>
              </a:rPr>
              <a:t>The client needs to be motivated and interested in developing an understanding of themselves, of how their current difficulties link to past experiences or relationships, and how the difficulties might be being maintained</a:t>
            </a:r>
            <a:endParaRPr lang="en-GB" sz="1600" b="0" i="0" dirty="0">
              <a:effectLst/>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669C1061-0BBA-7163-0ECD-04C33DE2E339}"/>
              </a:ext>
            </a:extLst>
          </p:cNvPr>
          <p:cNvSpPr/>
          <p:nvPr/>
        </p:nvSpPr>
        <p:spPr>
          <a:xfrm>
            <a:off x="8172203" y="0"/>
            <a:ext cx="4019797" cy="6858000"/>
          </a:xfrm>
          <a:prstGeom prst="rect">
            <a:avLst/>
          </a:prstGeom>
          <a:solidFill>
            <a:srgbClr val="E8E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5EB8"/>
              </a:solidFill>
            </a:endParaRPr>
          </a:p>
        </p:txBody>
      </p:sp>
      <p:pic>
        <p:nvPicPr>
          <p:cNvPr id="3" name="Picture 2">
            <a:extLst>
              <a:ext uri="{FF2B5EF4-FFF2-40B4-BE49-F238E27FC236}">
                <a16:creationId xmlns:a16="http://schemas.microsoft.com/office/drawing/2014/main" id="{6878817F-95AE-732A-F867-DE1E78BE6220}"/>
              </a:ext>
            </a:extLst>
          </p:cNvPr>
          <p:cNvPicPr>
            <a:picLocks noChangeAspect="1"/>
          </p:cNvPicPr>
          <p:nvPr/>
        </p:nvPicPr>
        <p:blipFill>
          <a:blip r:embed="rId2"/>
          <a:stretch>
            <a:fillRect/>
          </a:stretch>
        </p:blipFill>
        <p:spPr>
          <a:xfrm>
            <a:off x="8371114" y="1488621"/>
            <a:ext cx="3523597" cy="3880757"/>
          </a:xfrm>
          <a:prstGeom prst="rect">
            <a:avLst/>
          </a:prstGeom>
        </p:spPr>
      </p:pic>
    </p:spTree>
    <p:extLst>
      <p:ext uri="{BB962C8B-B14F-4D97-AF65-F5344CB8AC3E}">
        <p14:creationId xmlns:p14="http://schemas.microsoft.com/office/powerpoint/2010/main" val="879777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B2483451-A1EE-4132-A538-E2D89E892A15}"/>
              </a:ext>
            </a:extLst>
          </p:cNvPr>
          <p:cNvSpPr/>
          <p:nvPr/>
        </p:nvSpPr>
        <p:spPr>
          <a:xfrm>
            <a:off x="515257" y="1640114"/>
            <a:ext cx="11161486" cy="624115"/>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Rectangle 35">
            <a:extLst>
              <a:ext uri="{FF2B5EF4-FFF2-40B4-BE49-F238E27FC236}">
                <a16:creationId xmlns:a16="http://schemas.microsoft.com/office/drawing/2014/main" id="{08B32666-EA9E-475A-ADAC-3BBA3F217B6D}"/>
              </a:ext>
            </a:extLst>
          </p:cNvPr>
          <p:cNvSpPr/>
          <p:nvPr/>
        </p:nvSpPr>
        <p:spPr>
          <a:xfrm>
            <a:off x="515257" y="2264229"/>
            <a:ext cx="11161486" cy="4123871"/>
          </a:xfrm>
          <a:prstGeom prst="rect">
            <a:avLst/>
          </a:prstGeom>
          <a:solidFill>
            <a:srgbClr val="E8E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TextBox 36">
            <a:extLst>
              <a:ext uri="{FF2B5EF4-FFF2-40B4-BE49-F238E27FC236}">
                <a16:creationId xmlns:a16="http://schemas.microsoft.com/office/drawing/2014/main" id="{E6F1D9E6-E742-42F3-99BD-6777C41C81BE}"/>
              </a:ext>
            </a:extLst>
          </p:cNvPr>
          <p:cNvSpPr txBox="1"/>
          <p:nvPr/>
        </p:nvSpPr>
        <p:spPr>
          <a:xfrm>
            <a:off x="696686" y="1767506"/>
            <a:ext cx="2956343" cy="523220"/>
          </a:xfrm>
          <a:prstGeom prst="rect">
            <a:avLst/>
          </a:prstGeom>
          <a:noFill/>
        </p:spPr>
        <p:txBody>
          <a:bodyPr wrap="square" rtlCol="0">
            <a:spAutoFit/>
          </a:bodyPr>
          <a:lstStyle/>
          <a:p>
            <a:r>
              <a:rPr lang="en-GB" sz="2800" b="1" dirty="0">
                <a:solidFill>
                  <a:schemeClr val="bg1"/>
                </a:solidFill>
                <a:latin typeface="Arial" panose="020B0604020202020204" pitchFamily="34" charset="0"/>
                <a:cs typeface="Arial" panose="020B0604020202020204" pitchFamily="34" charset="0"/>
              </a:rPr>
              <a:t>Referral criteria</a:t>
            </a:r>
          </a:p>
        </p:txBody>
      </p:sp>
      <p:cxnSp>
        <p:nvCxnSpPr>
          <p:cNvPr id="40" name="Straight Connector 39">
            <a:extLst>
              <a:ext uri="{FF2B5EF4-FFF2-40B4-BE49-F238E27FC236}">
                <a16:creationId xmlns:a16="http://schemas.microsoft.com/office/drawing/2014/main" id="{A41128C4-C83D-411D-9976-CD813499D69A}"/>
              </a:ext>
            </a:extLst>
          </p:cNvPr>
          <p:cNvCxnSpPr>
            <a:cxnSpLocks/>
          </p:cNvCxnSpPr>
          <p:nvPr/>
        </p:nvCxnSpPr>
        <p:spPr>
          <a:xfrm>
            <a:off x="6096000" y="2438400"/>
            <a:ext cx="0" cy="3784600"/>
          </a:xfrm>
          <a:prstGeom prst="line">
            <a:avLst/>
          </a:prstGeom>
          <a:ln w="28575">
            <a:solidFill>
              <a:srgbClr val="005EB8"/>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26C3D228-B430-47F4-A86D-A6CCD0B0D4C9}"/>
              </a:ext>
            </a:extLst>
          </p:cNvPr>
          <p:cNvSpPr txBox="1"/>
          <p:nvPr/>
        </p:nvSpPr>
        <p:spPr>
          <a:xfrm>
            <a:off x="434107" y="469802"/>
            <a:ext cx="6179898" cy="820674"/>
          </a:xfrm>
          <a:prstGeom prst="rect">
            <a:avLst/>
          </a:prstGeom>
          <a:noFill/>
        </p:spPr>
        <p:txBody>
          <a:bodyPr wrap="square" rtlCol="0">
            <a:spAutoFit/>
          </a:bodyPr>
          <a:lstStyle/>
          <a:p>
            <a:pPr>
              <a:lnSpc>
                <a:spcPct val="150000"/>
              </a:lnSpc>
            </a:pPr>
            <a:r>
              <a:rPr lang="en-GB" sz="3600" b="1" dirty="0">
                <a:solidFill>
                  <a:srgbClr val="41B6E6"/>
                </a:solidFill>
                <a:latin typeface="Arial" panose="020B0604020202020204" pitchFamily="34" charset="0"/>
                <a:cs typeface="Arial" panose="020B0604020202020204" pitchFamily="34" charset="0"/>
              </a:rPr>
              <a:t>Information for referrers </a:t>
            </a:r>
          </a:p>
        </p:txBody>
      </p:sp>
      <p:sp>
        <p:nvSpPr>
          <p:cNvPr id="44" name="TextBox 43">
            <a:extLst>
              <a:ext uri="{FF2B5EF4-FFF2-40B4-BE49-F238E27FC236}">
                <a16:creationId xmlns:a16="http://schemas.microsoft.com/office/drawing/2014/main" id="{200D7C7D-27B6-4ABF-90B2-632A1ED3EFDF}"/>
              </a:ext>
            </a:extLst>
          </p:cNvPr>
          <p:cNvSpPr txBox="1"/>
          <p:nvPr/>
        </p:nvSpPr>
        <p:spPr>
          <a:xfrm>
            <a:off x="696686" y="2438400"/>
            <a:ext cx="5183413" cy="3930371"/>
          </a:xfrm>
          <a:prstGeom prst="rect">
            <a:avLst/>
          </a:prstGeom>
          <a:noFill/>
        </p:spPr>
        <p:txBody>
          <a:bodyPr wrap="square" rtlCol="0">
            <a:spAutoFit/>
          </a:bodyPr>
          <a:lstStyle/>
          <a:p>
            <a:pPr>
              <a:lnSpc>
                <a:spcPct val="150000"/>
              </a:lnSpc>
            </a:pPr>
            <a:r>
              <a:rPr lang="en-GB" sz="1400" b="1" dirty="0">
                <a:effectLst/>
                <a:latin typeface="Arial" panose="020B0604020202020204" pitchFamily="34" charset="0"/>
                <a:ea typeface="Calibri" panose="020F0502020204030204" pitchFamily="34" charset="0"/>
                <a:cs typeface="Times New Roman" panose="02020603050405020304" pitchFamily="18" charset="0"/>
              </a:rPr>
              <a:t>Considerations of suitability for talking therapies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en-US" sz="1400" b="0" i="0" dirty="0">
              <a:effectLst/>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US" sz="1400" b="0" i="0" dirty="0">
                <a:effectLst/>
                <a:latin typeface="Arial" panose="020B0604020202020204" pitchFamily="34" charset="0"/>
                <a:cs typeface="Arial" panose="020B0604020202020204" pitchFamily="34" charset="0"/>
              </a:rPr>
              <a:t>Aged 16yrs plus (no upper age limit).</a:t>
            </a:r>
          </a:p>
          <a:p>
            <a:pPr marL="285750" indent="-285750">
              <a:lnSpc>
                <a:spcPct val="150000"/>
              </a:lnSpc>
              <a:buFont typeface="Arial" panose="020B0604020202020204" pitchFamily="34" charset="0"/>
              <a:buChar char="•"/>
            </a:pPr>
            <a:r>
              <a:rPr lang="en-US" sz="1400" b="0" i="0" dirty="0">
                <a:effectLst/>
                <a:latin typeface="Arial" panose="020B0604020202020204" pitchFamily="34" charset="0"/>
                <a:cs typeface="Arial" panose="020B0604020202020204" pitchFamily="34" charset="0"/>
              </a:rPr>
              <a:t>Living in Bolton, or have a GP registered in Bolton.</a:t>
            </a:r>
          </a:p>
          <a:p>
            <a:pPr marL="285750" indent="-285750">
              <a:lnSpc>
                <a:spcPct val="150000"/>
              </a:lnSpc>
              <a:buFont typeface="Arial" panose="020B0604020202020204" pitchFamily="34" charset="0"/>
              <a:buChar char="•"/>
            </a:pPr>
            <a:r>
              <a:rPr lang="en-US" sz="1400" b="0" i="0" dirty="0">
                <a:effectLst/>
                <a:latin typeface="Arial" panose="020B0604020202020204" pitchFamily="34" charset="0"/>
                <a:cs typeface="Arial" panose="020B0604020202020204" pitchFamily="34" charset="0"/>
              </a:rPr>
              <a:t>Not currently open to any other mental health services (such as CMHT) or accessing other talking therapies.</a:t>
            </a:r>
          </a:p>
          <a:p>
            <a:pPr marL="285750" indent="-285750">
              <a:lnSpc>
                <a:spcPct val="150000"/>
              </a:lnSpc>
              <a:buFont typeface="Arial" panose="020B0604020202020204" pitchFamily="34" charset="0"/>
              <a:buChar char="•"/>
            </a:pPr>
            <a:r>
              <a:rPr lang="en-US" sz="1400" b="0" i="0" dirty="0">
                <a:effectLst/>
                <a:latin typeface="Arial" panose="020B0604020202020204" pitchFamily="34" charset="0"/>
                <a:cs typeface="Arial" panose="020B0604020202020204" pitchFamily="34" charset="0"/>
              </a:rPr>
              <a:t>Have a common mental health problems such as stress, anxiety disorders and depression. </a:t>
            </a:r>
          </a:p>
          <a:p>
            <a:pPr marL="285750" indent="-285750">
              <a:lnSpc>
                <a:spcPct val="150000"/>
              </a:lnSpc>
              <a:buFont typeface="Arial" panose="020B0604020202020204" pitchFamily="34" charset="0"/>
              <a:buChar char="•"/>
            </a:pPr>
            <a:r>
              <a:rPr lang="en-US" sz="1400" b="0" i="0" dirty="0">
                <a:effectLst/>
                <a:latin typeface="Arial" panose="020B0604020202020204" pitchFamily="34" charset="0"/>
                <a:cs typeface="Arial" panose="020B0604020202020204" pitchFamily="34" charset="0"/>
              </a:rPr>
              <a:t>Feel ready to engage </a:t>
            </a:r>
            <a:r>
              <a:rPr lang="en-US" sz="1400" dirty="0">
                <a:latin typeface="Arial" panose="020B0604020202020204" pitchFamily="34" charset="0"/>
                <a:cs typeface="Arial" panose="020B0604020202020204" pitchFamily="34" charset="0"/>
              </a:rPr>
              <a:t>within therapy.</a:t>
            </a:r>
          </a:p>
          <a:p>
            <a:pPr marL="285750" indent="-285750">
              <a:lnSpc>
                <a:spcPct val="150000"/>
              </a:lnSpc>
              <a:buFont typeface="Arial" panose="020B0604020202020204" pitchFamily="34" charset="0"/>
              <a:buChar char="•"/>
            </a:pPr>
            <a:r>
              <a:rPr lang="en-US" sz="1400" b="0" i="0" dirty="0">
                <a:effectLst/>
                <a:latin typeface="Arial" panose="020B0604020202020204" pitchFamily="34" charset="0"/>
                <a:cs typeface="Arial" panose="020B0604020202020204" pitchFamily="34" charset="0"/>
              </a:rPr>
              <a:t>Can commit to regular appointments.</a:t>
            </a:r>
          </a:p>
          <a:p>
            <a:pPr marL="285750" indent="-285750">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Can keep themselves safe from harm whilst on a waiting list.</a:t>
            </a:r>
            <a:endParaRPr lang="en-GB" sz="1400" b="0" i="0" dirty="0">
              <a:effectLst/>
              <a:latin typeface="Arial" panose="020B0604020202020204" pitchFamily="34" charset="0"/>
              <a:cs typeface="Arial" panose="020B0604020202020204" pitchFamily="34" charset="0"/>
            </a:endParaRPr>
          </a:p>
        </p:txBody>
      </p:sp>
      <p:sp>
        <p:nvSpPr>
          <p:cNvPr id="45" name="TextBox 44">
            <a:extLst>
              <a:ext uri="{FF2B5EF4-FFF2-40B4-BE49-F238E27FC236}">
                <a16:creationId xmlns:a16="http://schemas.microsoft.com/office/drawing/2014/main" id="{5DDC124B-0695-458F-B179-E6849061DFE8}"/>
              </a:ext>
            </a:extLst>
          </p:cNvPr>
          <p:cNvSpPr txBox="1"/>
          <p:nvPr/>
        </p:nvSpPr>
        <p:spPr>
          <a:xfrm>
            <a:off x="6277429" y="2438400"/>
            <a:ext cx="5183413" cy="3923446"/>
          </a:xfrm>
          <a:prstGeom prst="rect">
            <a:avLst/>
          </a:prstGeom>
          <a:noFill/>
        </p:spPr>
        <p:txBody>
          <a:bodyPr wrap="square" rtlCol="0">
            <a:spAutoFit/>
          </a:bodyPr>
          <a:lstStyle/>
          <a:p>
            <a:pPr>
              <a:lnSpc>
                <a:spcPct val="107000"/>
              </a:lnSpc>
              <a:spcAft>
                <a:spcPts val="800"/>
              </a:spcAft>
            </a:pPr>
            <a:r>
              <a:rPr lang="en-GB" sz="1400" b="1" dirty="0">
                <a:effectLst/>
                <a:latin typeface="Arial" panose="020B0604020202020204" pitchFamily="34" charset="0"/>
                <a:ea typeface="Calibri" panose="020F0502020204030204" pitchFamily="34" charset="0"/>
                <a:cs typeface="Arial" panose="020B0604020202020204" pitchFamily="34" charset="0"/>
              </a:rPr>
              <a:t>Who is the service not suitable for?</a:t>
            </a:r>
          </a:p>
          <a:p>
            <a:pPr>
              <a:lnSpc>
                <a:spcPct val="107000"/>
              </a:lnSpc>
              <a:spcAft>
                <a:spcPts val="800"/>
              </a:spcAft>
            </a:pPr>
            <a:endParaRPr lang="en-GB" sz="1400" b="1" dirty="0">
              <a:latin typeface="Arial" panose="020B0604020202020204" pitchFamily="34" charset="0"/>
              <a:ea typeface="Calibri" panose="020F0502020204030204" pitchFamily="34" charset="0"/>
              <a:cs typeface="Arial" panose="020B0604020202020204" pitchFamily="34" charset="0"/>
            </a:endParaRPr>
          </a:p>
          <a:p>
            <a:pPr marL="171450" indent="-171450">
              <a:lnSpc>
                <a:spcPct val="107000"/>
              </a:lnSpc>
              <a:spcAft>
                <a:spcPts val="8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Individuals who use alcohol or drugs to cope with their mental health, or whose functioning is impaired by their use of alcohol or drugs. </a:t>
            </a:r>
          </a:p>
          <a:p>
            <a:pPr marL="171450" indent="-171450">
              <a:lnSpc>
                <a:spcPct val="107000"/>
              </a:lnSpc>
              <a:spcAft>
                <a:spcPts val="800"/>
              </a:spcAft>
              <a:buFont typeface="Arial" panose="020B0604020202020204" pitchFamily="34" charset="0"/>
              <a:buChar char="•"/>
            </a:pPr>
            <a:r>
              <a:rPr lang="en-GB" sz="1400" dirty="0">
                <a:effectLst/>
                <a:latin typeface="Arial" panose="020B0604020202020204" pitchFamily="34" charset="0"/>
                <a:ea typeface="Calibri" panose="020F0502020204030204" pitchFamily="34" charset="0"/>
                <a:cs typeface="Arial" panose="020B0604020202020204" pitchFamily="34" charset="0"/>
              </a:rPr>
              <a:t>People whose primary issue is a severe mental health problem</a:t>
            </a:r>
            <a:r>
              <a:rPr lang="en-GB" sz="1400" dirty="0">
                <a:latin typeface="Arial" panose="020B0604020202020204" pitchFamily="34" charset="0"/>
                <a:ea typeface="Calibri" panose="020F0502020204030204" pitchFamily="34" charset="0"/>
                <a:cs typeface="Arial" panose="020B0604020202020204" pitchFamily="34" charset="0"/>
              </a:rPr>
              <a:t>, such as psychosis, eating disorders or personality disorders.</a:t>
            </a:r>
          </a:p>
          <a:p>
            <a:pPr marL="171450" indent="-171450">
              <a:lnSpc>
                <a:spcPct val="107000"/>
              </a:lnSpc>
              <a:spcAft>
                <a:spcPts val="800"/>
              </a:spcAft>
              <a:buFont typeface="Arial" panose="020B0604020202020204" pitchFamily="34" charset="0"/>
              <a:buChar char="•"/>
            </a:pPr>
            <a:r>
              <a:rPr lang="en-GB" sz="1400" dirty="0">
                <a:effectLst/>
                <a:latin typeface="Arial" panose="020B0604020202020204" pitchFamily="34" charset="0"/>
                <a:ea typeface="Calibri" panose="020F0502020204030204" pitchFamily="34" charset="0"/>
                <a:cs typeface="Arial" panose="020B0604020202020204" pitchFamily="34" charset="0"/>
              </a:rPr>
              <a:t>Those who are actively suicidal and are unable to keep themselves safe whilst with the service. </a:t>
            </a:r>
          </a:p>
          <a:p>
            <a:pPr marL="171450" indent="-171450">
              <a:lnSpc>
                <a:spcPct val="107000"/>
              </a:lnSpc>
              <a:spcAft>
                <a:spcPts val="800"/>
              </a:spcAft>
              <a:buFont typeface="Arial" panose="020B0604020202020204" pitchFamily="34" charset="0"/>
              <a:buChar char="•"/>
            </a:pPr>
            <a:endParaRPr lang="en-GB" sz="14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400" b="1" dirty="0">
                <a:latin typeface="Arial" panose="020B0604020202020204" pitchFamily="34" charset="0"/>
                <a:ea typeface="Calibri" panose="020F0502020204030204" pitchFamily="34" charset="0"/>
                <a:cs typeface="Arial" panose="020B0604020202020204" pitchFamily="34" charset="0"/>
              </a:rPr>
              <a:t>In these situations we would advice that the client speak to their GP who can make a referral to an appropriate service. Achieve (drug and alcohol service) do take self-referrals</a:t>
            </a:r>
            <a:endParaRPr lang="en-GB" b="1" dirty="0"/>
          </a:p>
        </p:txBody>
      </p:sp>
    </p:spTree>
    <p:extLst>
      <p:ext uri="{BB962C8B-B14F-4D97-AF65-F5344CB8AC3E}">
        <p14:creationId xmlns:p14="http://schemas.microsoft.com/office/powerpoint/2010/main" val="262709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4">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5">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5">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652068E-1BA1-4D63-97BF-EEDDEDBFFDB2}"/>
              </a:ext>
            </a:extLst>
          </p:cNvPr>
          <p:cNvSpPr txBox="1"/>
          <p:nvPr/>
        </p:nvSpPr>
        <p:spPr>
          <a:xfrm>
            <a:off x="417033" y="514574"/>
            <a:ext cx="7192544" cy="5586658"/>
          </a:xfrm>
          <a:prstGeom prst="rect">
            <a:avLst/>
          </a:prstGeom>
          <a:noFill/>
        </p:spPr>
        <p:txBody>
          <a:bodyPr wrap="square" rtlCol="0">
            <a:spAutoFit/>
          </a:bodyPr>
          <a:lstStyle/>
          <a:p>
            <a:r>
              <a:rPr lang="en-GB" sz="3600" b="1" dirty="0">
                <a:solidFill>
                  <a:schemeClr val="bg1"/>
                </a:solidFill>
                <a:latin typeface="Arial" panose="020B0604020202020204" pitchFamily="34" charset="0"/>
                <a:cs typeface="Arial" panose="020B0604020202020204" pitchFamily="34" charset="0"/>
              </a:rPr>
              <a:t>Risk </a:t>
            </a:r>
          </a:p>
          <a:p>
            <a:endParaRPr lang="en-GB" sz="1200" dirty="0">
              <a:latin typeface="Arial" panose="020B0604020202020204" pitchFamily="34" charset="0"/>
              <a:cs typeface="Arial" panose="020B0604020202020204" pitchFamily="34" charset="0"/>
            </a:endParaRPr>
          </a:p>
          <a:p>
            <a:pPr>
              <a:lnSpc>
                <a:spcPct val="150000"/>
              </a:lnSpc>
            </a:pPr>
            <a:r>
              <a:rPr lang="en-GB" sz="1600" b="1" dirty="0">
                <a:latin typeface="Arial" panose="020B0604020202020204" pitchFamily="34" charset="0"/>
                <a:cs typeface="Arial" panose="020B0604020202020204" pitchFamily="34" charset="0"/>
              </a:rPr>
              <a:t>Bolton NHS Talking Therapy Service is not an emergency service. </a:t>
            </a:r>
          </a:p>
          <a:p>
            <a:pPr>
              <a:lnSpc>
                <a:spcPct val="150000"/>
              </a:lnSpc>
            </a:pPr>
            <a:r>
              <a:rPr lang="en-GB" sz="1600" dirty="0">
                <a:latin typeface="Arial" panose="020B0604020202020204" pitchFamily="34" charset="0"/>
                <a:cs typeface="Arial" panose="020B0604020202020204" pitchFamily="34" charset="0"/>
              </a:rPr>
              <a:t>If a client discloses suicidal thoughts or thoughts of self-harm then please advice them to speak to their GP who can make a referral to the most appropriate service.</a:t>
            </a:r>
          </a:p>
          <a:p>
            <a:pPr>
              <a:lnSpc>
                <a:spcPct val="150000"/>
              </a:lnSpc>
            </a:pPr>
            <a:r>
              <a:rPr lang="en-GB" sz="1600" dirty="0">
                <a:latin typeface="Arial" panose="020B0604020202020204" pitchFamily="34" charset="0"/>
                <a:cs typeface="Arial" panose="020B0604020202020204" pitchFamily="34" charset="0"/>
              </a:rPr>
              <a:t>The client can also seek further advice via:</a:t>
            </a:r>
          </a:p>
          <a:p>
            <a:pPr marL="285750" indent="-285750">
              <a:lnSpc>
                <a:spcPct val="150000"/>
              </a:lnSpc>
              <a:buFont typeface="Arial" panose="020B0604020202020204" pitchFamily="34" charset="0"/>
              <a:buChar char="•"/>
            </a:pPr>
            <a:r>
              <a:rPr lang="en-GB" sz="1600" dirty="0">
                <a:latin typeface="Arial" panose="020B0604020202020204" pitchFamily="34" charset="0"/>
                <a:cs typeface="Arial" panose="020B0604020202020204" pitchFamily="34" charset="0"/>
              </a:rPr>
              <a:t>111- NHS Direct</a:t>
            </a:r>
          </a:p>
          <a:p>
            <a:pPr marL="285750" indent="-285750">
              <a:lnSpc>
                <a:spcPct val="150000"/>
              </a:lnSpc>
              <a:buFont typeface="Arial" panose="020B0604020202020204" pitchFamily="34" charset="0"/>
              <a:buChar char="•"/>
            </a:pPr>
            <a:r>
              <a:rPr lang="en-GB" sz="1600" dirty="0">
                <a:latin typeface="Arial" panose="020B0604020202020204" pitchFamily="34" charset="0"/>
                <a:cs typeface="Arial" panose="020B0604020202020204" pitchFamily="34" charset="0"/>
              </a:rPr>
              <a:t>Greater Manchester Mental Health Helpline (GMMH Helpline) on 0800 953 0285 (open 24/7)</a:t>
            </a:r>
          </a:p>
          <a:p>
            <a:pPr marL="285750" indent="-285750">
              <a:lnSpc>
                <a:spcPct val="150000"/>
              </a:lnSpc>
              <a:buFont typeface="Arial" panose="020B0604020202020204" pitchFamily="34" charset="0"/>
              <a:buChar char="•"/>
            </a:pPr>
            <a:r>
              <a:rPr lang="en-GB" sz="1600" dirty="0">
                <a:latin typeface="Arial" panose="020B0604020202020204" pitchFamily="34" charset="0"/>
                <a:cs typeface="Arial" panose="020B0604020202020204" pitchFamily="34" charset="0"/>
              </a:rPr>
              <a:t>Samaritans on 116 123</a:t>
            </a:r>
          </a:p>
          <a:p>
            <a:pPr>
              <a:lnSpc>
                <a:spcPct val="150000"/>
              </a:lnSpc>
            </a:pPr>
            <a:endParaRPr lang="en-GB" sz="1600" b="0" i="0" dirty="0">
              <a:effectLst/>
              <a:latin typeface="Arial" panose="020B0604020202020204" pitchFamily="34" charset="0"/>
              <a:cs typeface="Arial" panose="020B0604020202020204" pitchFamily="34" charset="0"/>
            </a:endParaRPr>
          </a:p>
          <a:p>
            <a:pPr>
              <a:lnSpc>
                <a:spcPct val="150000"/>
              </a:lnSpc>
            </a:pPr>
            <a:r>
              <a:rPr lang="en-GB" sz="1600" b="1" dirty="0">
                <a:solidFill>
                  <a:srgbClr val="005EB8"/>
                </a:solidFill>
                <a:latin typeface="Arial" panose="020B0604020202020204" pitchFamily="34" charset="0"/>
                <a:cs typeface="Arial" panose="020B0604020202020204" pitchFamily="34" charset="0"/>
              </a:rPr>
              <a:t>In an emergency</a:t>
            </a:r>
            <a:endParaRPr lang="en-GB" sz="1600" dirty="0">
              <a:solidFill>
                <a:srgbClr val="005EB8"/>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GB" sz="1600" b="1" i="0" dirty="0">
                <a:effectLst/>
                <a:latin typeface="Arial" panose="020B0604020202020204" pitchFamily="34" charset="0"/>
                <a:cs typeface="Arial" panose="020B0604020202020204" pitchFamily="34" charset="0"/>
              </a:rPr>
              <a:t>Go to the nearest Accident and Emergency Service. </a:t>
            </a:r>
          </a:p>
          <a:p>
            <a:pPr marL="285750" indent="-285750">
              <a:lnSpc>
                <a:spcPct val="150000"/>
              </a:lnSpc>
              <a:buFont typeface="Arial" panose="020B0604020202020204" pitchFamily="34" charset="0"/>
              <a:buChar char="•"/>
            </a:pPr>
            <a:r>
              <a:rPr lang="en-GB" sz="1600" b="1" dirty="0">
                <a:latin typeface="Arial" panose="020B0604020202020204" pitchFamily="34" charset="0"/>
                <a:cs typeface="Arial" panose="020B0604020202020204" pitchFamily="34" charset="0"/>
              </a:rPr>
              <a:t>Call 999 and ask for an ambulance</a:t>
            </a:r>
            <a:r>
              <a:rPr lang="en-GB" sz="1600" b="1" i="0" dirty="0">
                <a:effectLst/>
                <a:latin typeface="Arial" panose="020B0604020202020204" pitchFamily="34" charset="0"/>
                <a:cs typeface="Arial" panose="020B0604020202020204" pitchFamily="34" charset="0"/>
              </a:rPr>
              <a:t>.</a:t>
            </a:r>
          </a:p>
        </p:txBody>
      </p:sp>
      <p:sp>
        <p:nvSpPr>
          <p:cNvPr id="2" name="Rectangle 1">
            <a:extLst>
              <a:ext uri="{FF2B5EF4-FFF2-40B4-BE49-F238E27FC236}">
                <a16:creationId xmlns:a16="http://schemas.microsoft.com/office/drawing/2014/main" id="{669C1061-0BBA-7163-0ECD-04C33DE2E339}"/>
              </a:ext>
            </a:extLst>
          </p:cNvPr>
          <p:cNvSpPr/>
          <p:nvPr/>
        </p:nvSpPr>
        <p:spPr>
          <a:xfrm>
            <a:off x="8172203" y="0"/>
            <a:ext cx="4019797" cy="6858000"/>
          </a:xfrm>
          <a:prstGeom prst="rect">
            <a:avLst/>
          </a:prstGeom>
          <a:solidFill>
            <a:srgbClr val="E8E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5EB8"/>
              </a:solidFill>
            </a:endParaRPr>
          </a:p>
        </p:txBody>
      </p:sp>
      <p:pic>
        <p:nvPicPr>
          <p:cNvPr id="3" name="Picture 2">
            <a:extLst>
              <a:ext uri="{FF2B5EF4-FFF2-40B4-BE49-F238E27FC236}">
                <a16:creationId xmlns:a16="http://schemas.microsoft.com/office/drawing/2014/main" id="{282D081B-E453-19E3-C643-ABA63DCD2149}"/>
              </a:ext>
            </a:extLst>
          </p:cNvPr>
          <p:cNvPicPr>
            <a:picLocks noChangeAspect="1"/>
          </p:cNvPicPr>
          <p:nvPr/>
        </p:nvPicPr>
        <p:blipFill>
          <a:blip r:embed="rId2"/>
          <a:stretch>
            <a:fillRect/>
          </a:stretch>
        </p:blipFill>
        <p:spPr>
          <a:xfrm>
            <a:off x="8741229" y="1442358"/>
            <a:ext cx="2792186" cy="4180114"/>
          </a:xfrm>
          <a:prstGeom prst="rect">
            <a:avLst/>
          </a:prstGeom>
        </p:spPr>
      </p:pic>
    </p:spTree>
    <p:extLst>
      <p:ext uri="{BB962C8B-B14F-4D97-AF65-F5344CB8AC3E}">
        <p14:creationId xmlns:p14="http://schemas.microsoft.com/office/powerpoint/2010/main" val="4104323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1DAA73-58E5-4460-983E-DED5FBBEAB6E}"/>
              </a:ext>
            </a:extLst>
          </p:cNvPr>
          <p:cNvSpPr/>
          <p:nvPr/>
        </p:nvSpPr>
        <p:spPr>
          <a:xfrm>
            <a:off x="0" y="0"/>
            <a:ext cx="4019797" cy="6858000"/>
          </a:xfrm>
          <a:prstGeom prst="rect">
            <a:avLst/>
          </a:prstGeom>
          <a:solidFill>
            <a:srgbClr val="E8E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5EB8"/>
              </a:solidFill>
            </a:endParaRPr>
          </a:p>
        </p:txBody>
      </p:sp>
      <p:sp>
        <p:nvSpPr>
          <p:cNvPr id="6" name="TextBox 5">
            <a:extLst>
              <a:ext uri="{FF2B5EF4-FFF2-40B4-BE49-F238E27FC236}">
                <a16:creationId xmlns:a16="http://schemas.microsoft.com/office/drawing/2014/main" id="{87FB5821-1597-4CBA-A3FA-AE4618036F2B}"/>
              </a:ext>
            </a:extLst>
          </p:cNvPr>
          <p:cNvSpPr txBox="1"/>
          <p:nvPr/>
        </p:nvSpPr>
        <p:spPr>
          <a:xfrm>
            <a:off x="4328007" y="412790"/>
            <a:ext cx="7530164" cy="6325321"/>
          </a:xfrm>
          <a:prstGeom prst="rect">
            <a:avLst/>
          </a:prstGeom>
          <a:noFill/>
        </p:spPr>
        <p:txBody>
          <a:bodyPr wrap="square" rtlCol="0">
            <a:spAutoFit/>
          </a:bodyPr>
          <a:lstStyle/>
          <a:p>
            <a:r>
              <a:rPr lang="en-GB" sz="3600" b="1" dirty="0">
                <a:solidFill>
                  <a:schemeClr val="bg1"/>
                </a:solidFill>
                <a:latin typeface="Arial" panose="020B0604020202020204" pitchFamily="34" charset="0"/>
                <a:cs typeface="Arial" panose="020B0604020202020204" pitchFamily="34" charset="0"/>
              </a:rPr>
              <a:t>Single Point of Access (SPOA)</a:t>
            </a:r>
          </a:p>
          <a:p>
            <a:pPr>
              <a:lnSpc>
                <a:spcPct val="150000"/>
              </a:lnSpc>
            </a:pPr>
            <a:endParaRPr lang="en-US" sz="1200" dirty="0">
              <a:solidFill>
                <a:schemeClr val="bg1"/>
              </a:solidFill>
              <a:latin typeface="Arial" panose="020B0604020202020204" pitchFamily="34" charset="0"/>
              <a:cs typeface="Arial" panose="020B0604020202020204" pitchFamily="34" charset="0"/>
            </a:endParaRPr>
          </a:p>
          <a:p>
            <a:pPr>
              <a:lnSpc>
                <a:spcPct val="150000"/>
              </a:lnSpc>
            </a:pPr>
            <a:endParaRPr lang="en-US" sz="1200"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US" sz="1600" b="1" dirty="0">
                <a:latin typeface="Arial" panose="020B0604020202020204" pitchFamily="34" charset="0"/>
                <a:cs typeface="Arial" panose="020B0604020202020204" pitchFamily="34" charset="0"/>
              </a:rPr>
              <a:t>The service accepts referrals from General Practitioners and other health and social care professionals for service users with mental health and psychological needs. </a:t>
            </a:r>
          </a:p>
          <a:p>
            <a:pPr>
              <a:lnSpc>
                <a:spcPct val="150000"/>
              </a:lnSpc>
            </a:pPr>
            <a:endParaRPr lang="en-US" sz="1600" b="1"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US" sz="1600" b="1" dirty="0">
                <a:latin typeface="Arial" panose="020B0604020202020204" pitchFamily="34" charset="0"/>
                <a:cs typeface="Arial" panose="020B0604020202020204" pitchFamily="34" charset="0"/>
              </a:rPr>
              <a:t>Members of the public can self-refer for talking therapies to help with anxiety and depression-related difficulties.</a:t>
            </a:r>
          </a:p>
          <a:p>
            <a:pPr marL="285750" indent="-285750">
              <a:lnSpc>
                <a:spcPct val="150000"/>
              </a:lnSpc>
              <a:buFont typeface="Arial" panose="020B0604020202020204" pitchFamily="34" charset="0"/>
              <a:buChar char="•"/>
            </a:pPr>
            <a:endParaRPr lang="en-US" sz="1600" b="1"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US" sz="1600" b="1" dirty="0">
                <a:latin typeface="Arial" panose="020B0604020202020204" pitchFamily="34" charset="0"/>
                <a:cs typeface="Arial" panose="020B0604020202020204" pitchFamily="34" charset="0"/>
              </a:rPr>
              <a:t>The function of the Single Point of Access team is to take referrals and to direct them to the most appropriate service. However, if GP’s/other professions are querying a mental health diagnosis or medication review ask their GP to complete a referral on their behalf. SPOA practitioners can then refer on to the most appropriate service (such as Bolton Assessment Team).</a:t>
            </a:r>
          </a:p>
          <a:p>
            <a:pPr>
              <a:lnSpc>
                <a:spcPct val="150000"/>
              </a:lnSpc>
            </a:pPr>
            <a:endParaRPr lang="en-US" sz="1600"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72022C5D-FF31-8CD7-A936-5EC7B2C2AAE8}"/>
              </a:ext>
            </a:extLst>
          </p:cNvPr>
          <p:cNvPicPr>
            <a:picLocks noChangeAspect="1"/>
          </p:cNvPicPr>
          <p:nvPr/>
        </p:nvPicPr>
        <p:blipFill>
          <a:blip r:embed="rId2"/>
          <a:stretch>
            <a:fillRect/>
          </a:stretch>
        </p:blipFill>
        <p:spPr>
          <a:xfrm>
            <a:off x="397330" y="1191985"/>
            <a:ext cx="3112407" cy="4604657"/>
          </a:xfrm>
          <a:prstGeom prst="rect">
            <a:avLst/>
          </a:prstGeom>
        </p:spPr>
      </p:pic>
    </p:spTree>
    <p:extLst>
      <p:ext uri="{BB962C8B-B14F-4D97-AF65-F5344CB8AC3E}">
        <p14:creationId xmlns:p14="http://schemas.microsoft.com/office/powerpoint/2010/main" val="836088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7FB5821-1597-4CBA-A3FA-AE4618036F2B}"/>
              </a:ext>
            </a:extLst>
          </p:cNvPr>
          <p:cNvSpPr txBox="1"/>
          <p:nvPr/>
        </p:nvSpPr>
        <p:spPr>
          <a:xfrm>
            <a:off x="321129" y="412790"/>
            <a:ext cx="11537042" cy="6469528"/>
          </a:xfrm>
          <a:prstGeom prst="rect">
            <a:avLst/>
          </a:prstGeom>
          <a:noFill/>
        </p:spPr>
        <p:txBody>
          <a:bodyPr wrap="square" rtlCol="0">
            <a:spAutoFit/>
          </a:bodyPr>
          <a:lstStyle/>
          <a:p>
            <a:pPr algn="ctr"/>
            <a:r>
              <a:rPr lang="en-GB" sz="3600" b="1" dirty="0">
                <a:solidFill>
                  <a:schemeClr val="bg1"/>
                </a:solidFill>
                <a:latin typeface="Arial" panose="020B0604020202020204" pitchFamily="34" charset="0"/>
                <a:cs typeface="Arial" panose="020B0604020202020204" pitchFamily="34" charset="0"/>
              </a:rPr>
              <a:t>Referral Process </a:t>
            </a:r>
          </a:p>
          <a:p>
            <a:pPr>
              <a:lnSpc>
                <a:spcPct val="150000"/>
              </a:lnSpc>
            </a:pPr>
            <a:endParaRPr lang="en-GB" sz="1200" dirty="0">
              <a:latin typeface="Arial" panose="020B0604020202020204" pitchFamily="34" charset="0"/>
              <a:cs typeface="Arial" panose="020B0604020202020204" pitchFamily="34" charset="0"/>
            </a:endParaRPr>
          </a:p>
          <a:p>
            <a:pPr marL="171450" indent="-171450" algn="ctr">
              <a:lnSpc>
                <a:spcPct val="150000"/>
              </a:lnSpc>
              <a:buFont typeface="Arial" panose="020B0604020202020204" pitchFamily="34" charset="0"/>
              <a:buChar char="•"/>
            </a:pPr>
            <a:r>
              <a:rPr lang="en-US" sz="1200" b="1" i="0" dirty="0">
                <a:effectLst/>
                <a:latin typeface="Arial" panose="020B0604020202020204" pitchFamily="34" charset="0"/>
                <a:cs typeface="Arial" panose="020B0604020202020204" pitchFamily="34" charset="0"/>
              </a:rPr>
              <a:t>Referrals are received by Single Point Of Access (SPOA). If suitable they are then passed to Bolton </a:t>
            </a:r>
            <a:r>
              <a:rPr lang="en-US" sz="1200" b="1" dirty="0">
                <a:latin typeface="Arial" panose="020B0604020202020204" pitchFamily="34" charset="0"/>
                <a:cs typeface="Arial" panose="020B0604020202020204" pitchFamily="34" charset="0"/>
              </a:rPr>
              <a:t>NHS Talking Therapies</a:t>
            </a:r>
            <a:r>
              <a:rPr lang="en-US" sz="1200" b="1" i="0" dirty="0">
                <a:effectLst/>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Sometimes </a:t>
            </a:r>
            <a:r>
              <a:rPr lang="en-US" sz="1200" b="1" i="0" dirty="0">
                <a:effectLst/>
                <a:latin typeface="Arial" panose="020B0604020202020204" pitchFamily="34" charset="0"/>
                <a:cs typeface="Arial" panose="020B0604020202020204" pitchFamily="34" charset="0"/>
              </a:rPr>
              <a:t>SPOA will contact the client via phone to gather further information in order to make this decision. </a:t>
            </a:r>
          </a:p>
          <a:p>
            <a:pPr algn="ctr">
              <a:lnSpc>
                <a:spcPct val="150000"/>
              </a:lnSpc>
            </a:pPr>
            <a:endParaRPr lang="en-US" sz="1200" b="1" i="0" dirty="0">
              <a:effectLst/>
              <a:latin typeface="Arial" panose="020B0604020202020204" pitchFamily="34" charset="0"/>
              <a:cs typeface="Arial" panose="020B0604020202020204" pitchFamily="34" charset="0"/>
            </a:endParaRPr>
          </a:p>
          <a:p>
            <a:pPr algn="ctr">
              <a:lnSpc>
                <a:spcPct val="150000"/>
              </a:lnSpc>
            </a:pPr>
            <a:endParaRPr lang="en-GB" sz="1200" b="1" i="0" dirty="0">
              <a:effectLst/>
              <a:latin typeface="Arial" panose="020B0604020202020204" pitchFamily="34" charset="0"/>
              <a:cs typeface="Arial" panose="020B0604020202020204" pitchFamily="34" charset="0"/>
            </a:endParaRPr>
          </a:p>
          <a:p>
            <a:pPr marL="171450" indent="-171450" algn="ctr">
              <a:lnSpc>
                <a:spcPct val="150000"/>
              </a:lnSpc>
              <a:buFont typeface="Arial" panose="020B0604020202020204" pitchFamily="34" charset="0"/>
              <a:buChar char="•"/>
            </a:pPr>
            <a:r>
              <a:rPr lang="en-GB" sz="1200" b="1" dirty="0">
                <a:latin typeface="Arial" panose="020B0604020202020204" pitchFamily="34" charset="0"/>
                <a:cs typeface="Arial" panose="020B0604020202020204" pitchFamily="34" charset="0"/>
              </a:rPr>
              <a:t>Once the</a:t>
            </a:r>
            <a:r>
              <a:rPr lang="en-US" sz="1200" b="1" dirty="0">
                <a:latin typeface="Arial" panose="020B0604020202020204" pitchFamily="34" charset="0"/>
                <a:cs typeface="Arial" panose="020B0604020202020204" pitchFamily="34" charset="0"/>
              </a:rPr>
              <a:t> referral has been accepted by us, clients will be offered a 30 minute telephone triage assessment with a PWP. Our admin team will send an opt-in letter to the patient asking that the client phone back to book their appointment. Client’s will have 14 days to opt in to the service. </a:t>
            </a:r>
          </a:p>
          <a:p>
            <a:pPr algn="ctr">
              <a:lnSpc>
                <a:spcPct val="150000"/>
              </a:lnSpc>
            </a:pPr>
            <a:endParaRPr lang="en-US" sz="1200" b="1" dirty="0">
              <a:latin typeface="Arial" panose="020B0604020202020204" pitchFamily="34" charset="0"/>
              <a:cs typeface="Arial" panose="020B0604020202020204" pitchFamily="34" charset="0"/>
            </a:endParaRPr>
          </a:p>
          <a:p>
            <a:pPr algn="ctr">
              <a:lnSpc>
                <a:spcPct val="150000"/>
              </a:lnSpc>
            </a:pPr>
            <a:endParaRPr lang="en-US" sz="1200" b="1" i="0" dirty="0">
              <a:effectLst/>
              <a:latin typeface="Arial" panose="020B0604020202020204" pitchFamily="34" charset="0"/>
              <a:cs typeface="Arial" panose="020B0604020202020204" pitchFamily="34" charset="0"/>
            </a:endParaRPr>
          </a:p>
          <a:p>
            <a:pPr marL="171450" indent="-171450" algn="ctr">
              <a:lnSpc>
                <a:spcPct val="150000"/>
              </a:lnSpc>
              <a:buFont typeface="Arial" panose="020B0604020202020204" pitchFamily="34" charset="0"/>
              <a:buChar char="•"/>
            </a:pPr>
            <a:r>
              <a:rPr lang="en-US" sz="1200" b="1" i="0" dirty="0">
                <a:effectLst/>
                <a:latin typeface="Arial" panose="020B0604020202020204" pitchFamily="34" charset="0"/>
                <a:cs typeface="Arial" panose="020B0604020202020204" pitchFamily="34" charset="0"/>
              </a:rPr>
              <a:t>The purpose of the triage assessment is to determine the most suitable modality/step of care for the client. They will be asked to complete some questionnaires (PHQ9 and GAD7) prior to the appointment. Clients will be asked to provide a brief summary of their difficulties, the impact that this is happening, any current risk of harm to themselves or others, and what support they are looking for.</a:t>
            </a:r>
          </a:p>
          <a:p>
            <a:pPr algn="ctr">
              <a:lnSpc>
                <a:spcPct val="150000"/>
              </a:lnSpc>
            </a:pPr>
            <a:endParaRPr lang="en-US" sz="1200" b="1" i="0" dirty="0">
              <a:effectLst/>
              <a:latin typeface="Arial" panose="020B0604020202020204" pitchFamily="34" charset="0"/>
              <a:cs typeface="Arial" panose="020B0604020202020204" pitchFamily="34" charset="0"/>
            </a:endParaRPr>
          </a:p>
          <a:p>
            <a:pPr algn="ctr">
              <a:lnSpc>
                <a:spcPct val="150000"/>
              </a:lnSpc>
            </a:pPr>
            <a:endParaRPr lang="en-US" sz="1200" b="1" dirty="0">
              <a:latin typeface="Arial" panose="020B0604020202020204" pitchFamily="34" charset="0"/>
              <a:cs typeface="Arial" panose="020B0604020202020204" pitchFamily="34" charset="0"/>
            </a:endParaRPr>
          </a:p>
          <a:p>
            <a:pPr marL="171450" indent="-171450" algn="ctr">
              <a:lnSpc>
                <a:spcPct val="150000"/>
              </a:lnSpc>
              <a:buFont typeface="Arial" panose="020B0604020202020204" pitchFamily="34" charset="0"/>
              <a:buChar char="•"/>
            </a:pPr>
            <a:r>
              <a:rPr lang="en-US" sz="1200" b="1" i="0" dirty="0">
                <a:effectLst/>
                <a:latin typeface="Arial" panose="020B0604020202020204" pitchFamily="34" charset="0"/>
                <a:cs typeface="Arial" panose="020B0604020202020204" pitchFamily="34" charset="0"/>
              </a:rPr>
              <a:t>A treatment recommendation is agreed with the client and if appropriate they will be added onto the appropriate waiting list (step 2/3/3+/1point) for a further Initial Assessment.</a:t>
            </a:r>
          </a:p>
          <a:p>
            <a:pPr marL="171450" indent="-171450" algn="ctr">
              <a:lnSpc>
                <a:spcPct val="150000"/>
              </a:lnSpc>
              <a:buFont typeface="Arial" panose="020B0604020202020204" pitchFamily="34" charset="0"/>
              <a:buChar char="•"/>
            </a:pPr>
            <a:endParaRPr lang="en-US" sz="1200" b="1" i="0" dirty="0">
              <a:effectLst/>
              <a:latin typeface="Arial" panose="020B0604020202020204" pitchFamily="34" charset="0"/>
              <a:cs typeface="Arial" panose="020B0604020202020204" pitchFamily="34" charset="0"/>
            </a:endParaRPr>
          </a:p>
          <a:p>
            <a:pPr algn="ctr">
              <a:lnSpc>
                <a:spcPct val="150000"/>
              </a:lnSpc>
            </a:pPr>
            <a:endParaRPr lang="en-US" sz="1200" b="1" dirty="0">
              <a:latin typeface="Arial" panose="020B0604020202020204" pitchFamily="34" charset="0"/>
              <a:cs typeface="Arial" panose="020B0604020202020204" pitchFamily="34" charset="0"/>
            </a:endParaRPr>
          </a:p>
          <a:p>
            <a:pPr marL="171450" indent="-171450" algn="ctr">
              <a:lnSpc>
                <a:spcPct val="150000"/>
              </a:lnSpc>
              <a:buFont typeface="Arial" panose="020B0604020202020204" pitchFamily="34" charset="0"/>
              <a:buChar char="•"/>
            </a:pPr>
            <a:r>
              <a:rPr lang="en-US" sz="1200" b="1" i="0" dirty="0">
                <a:effectLst/>
                <a:latin typeface="Arial" panose="020B0604020202020204" pitchFamily="34" charset="0"/>
                <a:cs typeface="Arial" panose="020B0604020202020204" pitchFamily="34" charset="0"/>
              </a:rPr>
              <a:t>Clients will then be sent a further opt-in letter to book their Initial Assessment. Times will vary depending on which modality/step has been agreed. The Initial Assessment will explore further the client's presenting problem before agreeing the focus of therapy. </a:t>
            </a:r>
          </a:p>
          <a:p>
            <a:pPr>
              <a:lnSpc>
                <a:spcPct val="150000"/>
              </a:lnSpc>
            </a:pPr>
            <a:endParaRPr lang="en-GB" sz="1400" b="1" i="0" dirty="0">
              <a:effectLst/>
              <a:latin typeface="Arial" panose="020B0604020202020204" pitchFamily="34" charset="0"/>
              <a:cs typeface="Arial" panose="020B0604020202020204" pitchFamily="34" charset="0"/>
            </a:endParaRPr>
          </a:p>
        </p:txBody>
      </p:sp>
      <p:sp>
        <p:nvSpPr>
          <p:cNvPr id="3" name="Arrow: Down 2">
            <a:extLst>
              <a:ext uri="{FF2B5EF4-FFF2-40B4-BE49-F238E27FC236}">
                <a16:creationId xmlns:a16="http://schemas.microsoft.com/office/drawing/2014/main" id="{20E7D829-8707-8FC0-043A-C5793A2AAC24}"/>
              </a:ext>
            </a:extLst>
          </p:cNvPr>
          <p:cNvSpPr/>
          <p:nvPr/>
        </p:nvSpPr>
        <p:spPr>
          <a:xfrm>
            <a:off x="5803447" y="1807029"/>
            <a:ext cx="572406" cy="3265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Arrow: Down 3">
            <a:extLst>
              <a:ext uri="{FF2B5EF4-FFF2-40B4-BE49-F238E27FC236}">
                <a16:creationId xmlns:a16="http://schemas.microsoft.com/office/drawing/2014/main" id="{49359696-9BD8-C722-083C-6E118D53E516}"/>
              </a:ext>
            </a:extLst>
          </p:cNvPr>
          <p:cNvSpPr/>
          <p:nvPr/>
        </p:nvSpPr>
        <p:spPr>
          <a:xfrm>
            <a:off x="5834970" y="3064329"/>
            <a:ext cx="522060" cy="4268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Arrow: Down 4">
            <a:extLst>
              <a:ext uri="{FF2B5EF4-FFF2-40B4-BE49-F238E27FC236}">
                <a16:creationId xmlns:a16="http://schemas.microsoft.com/office/drawing/2014/main" id="{8130493E-8832-011E-1300-83ADC36E4781}"/>
              </a:ext>
            </a:extLst>
          </p:cNvPr>
          <p:cNvSpPr/>
          <p:nvPr/>
        </p:nvSpPr>
        <p:spPr>
          <a:xfrm>
            <a:off x="5809797" y="4484914"/>
            <a:ext cx="572405" cy="375557"/>
          </a:xfrm>
          <a:prstGeom prst="downArrow">
            <a:avLst>
              <a:gd name="adj1" fmla="val 50000"/>
              <a:gd name="adj2" fmla="val 528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Arrow: Down 6">
            <a:extLst>
              <a:ext uri="{FF2B5EF4-FFF2-40B4-BE49-F238E27FC236}">
                <a16:creationId xmlns:a16="http://schemas.microsoft.com/office/drawing/2014/main" id="{98BAAFD5-0FC6-185B-A139-C1188D30BC7A}"/>
              </a:ext>
            </a:extLst>
          </p:cNvPr>
          <p:cNvSpPr/>
          <p:nvPr/>
        </p:nvSpPr>
        <p:spPr>
          <a:xfrm>
            <a:off x="5803447" y="5502728"/>
            <a:ext cx="622753" cy="413657"/>
          </a:xfrm>
          <a:prstGeom prst="downArrow">
            <a:avLst>
              <a:gd name="adj1" fmla="val 50000"/>
              <a:gd name="adj2" fmla="val 516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3268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652068E-1BA1-4D63-97BF-EEDDEDBFFDB2}"/>
              </a:ext>
            </a:extLst>
          </p:cNvPr>
          <p:cNvSpPr txBox="1"/>
          <p:nvPr/>
        </p:nvSpPr>
        <p:spPr>
          <a:xfrm>
            <a:off x="417033" y="514574"/>
            <a:ext cx="7192544" cy="6504216"/>
          </a:xfrm>
          <a:prstGeom prst="rect">
            <a:avLst/>
          </a:prstGeom>
          <a:noFill/>
        </p:spPr>
        <p:txBody>
          <a:bodyPr wrap="square" rtlCol="0">
            <a:spAutoFit/>
          </a:bodyPr>
          <a:lstStyle/>
          <a:p>
            <a:r>
              <a:rPr lang="en-GB" sz="3600" b="1" dirty="0">
                <a:solidFill>
                  <a:schemeClr val="bg1"/>
                </a:solidFill>
                <a:latin typeface="Arial" panose="020B0604020202020204" pitchFamily="34" charset="0"/>
                <a:cs typeface="Arial" panose="020B0604020202020204" pitchFamily="34" charset="0"/>
              </a:rPr>
              <a:t>Triage Assessments</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Arial" panose="020B0604020202020204" pitchFamily="34" charset="0"/>
                <a:ea typeface="Calibri" panose="020F0502020204030204" pitchFamily="34" charset="0"/>
                <a:cs typeface="Times New Roman" panose="02020603050405020304" pitchFamily="18" charset="0"/>
              </a:rPr>
              <a:t>The initial triage assessment will usually be completed by a PWP. We aim to have completed this within 6wks of receiving a referral.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buFont typeface="Arial" panose="020B0604020202020204" pitchFamily="34" charset="0"/>
              <a:buChar char="•"/>
            </a:pPr>
            <a:r>
              <a:rPr lang="en-GB" sz="1600" dirty="0">
                <a:effectLst/>
                <a:latin typeface="Arial" panose="020B0604020202020204" pitchFamily="34" charset="0"/>
                <a:ea typeface="Calibri" panose="020F0502020204030204" pitchFamily="34" charset="0"/>
                <a:cs typeface="Times New Roman" panose="02020603050405020304" pitchFamily="18" charset="0"/>
              </a:rPr>
              <a:t>Normally a 30 minute appointment completed over the telephone.</a:t>
            </a:r>
          </a:p>
          <a:p>
            <a:pPr lvl="0">
              <a:lnSpc>
                <a:spcPct val="107000"/>
              </a:lnSpc>
            </a:pP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p>
            <a:pPr marL="285750" lvl="0" indent="-285750">
              <a:lnSpc>
                <a:spcPct val="107000"/>
              </a:lnSpc>
              <a:buFont typeface="Arial" panose="020B0604020202020204" pitchFamily="34" charset="0"/>
              <a:buChar char="•"/>
            </a:pPr>
            <a:r>
              <a:rPr lang="en-GB" sz="1600" dirty="0">
                <a:effectLst/>
                <a:latin typeface="Arial" panose="020B0604020202020204" pitchFamily="34" charset="0"/>
                <a:ea typeface="Calibri" panose="020F0502020204030204" pitchFamily="34" charset="0"/>
                <a:cs typeface="Times New Roman" panose="02020603050405020304" pitchFamily="18" charset="0"/>
              </a:rPr>
              <a:t>The client will be asked to complete questionnaires (PHQ9 and GAD7) which measure symptoms of low mood and anxiety. </a:t>
            </a:r>
          </a:p>
          <a:p>
            <a:pPr lvl="0">
              <a:lnSpc>
                <a:spcPct val="107000"/>
              </a:lnSpc>
            </a:pP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p>
            <a:pPr marL="285750" lvl="0" indent="-285750">
              <a:lnSpc>
                <a:spcPct val="107000"/>
              </a:lnSpc>
              <a:buFont typeface="Arial" panose="020B0604020202020204" pitchFamily="34" charset="0"/>
              <a:buChar char="•"/>
            </a:pPr>
            <a:r>
              <a:rPr lang="en-GB" sz="1600" dirty="0">
                <a:effectLst/>
                <a:latin typeface="Arial" panose="020B0604020202020204" pitchFamily="34" charset="0"/>
                <a:ea typeface="Calibri" panose="020F0502020204030204" pitchFamily="34" charset="0"/>
                <a:cs typeface="Times New Roman" panose="02020603050405020304" pitchFamily="18" charset="0"/>
              </a:rPr>
              <a:t>The client will be asked to provide a brief summary of their difficulties and the impact that this is happening on their daily function.</a:t>
            </a:r>
          </a:p>
          <a:p>
            <a:pPr lvl="0">
              <a:lnSpc>
                <a:spcPct val="107000"/>
              </a:lnSpc>
            </a:pP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p>
            <a:pPr marL="285750" lvl="0" indent="-285750">
              <a:lnSpc>
                <a:spcPct val="107000"/>
              </a:lnSpc>
              <a:buFont typeface="Arial" panose="020B0604020202020204" pitchFamily="34" charset="0"/>
              <a:buChar char="•"/>
            </a:pPr>
            <a:r>
              <a:rPr lang="en-GB" sz="1600" dirty="0">
                <a:effectLst/>
                <a:latin typeface="Arial" panose="020B0604020202020204" pitchFamily="34" charset="0"/>
                <a:ea typeface="Calibri" panose="020F0502020204030204" pitchFamily="34" charset="0"/>
                <a:cs typeface="Times New Roman" panose="02020603050405020304" pitchFamily="18" charset="0"/>
              </a:rPr>
              <a:t>They will be asked questions about whether they are experiencing suicidal thoughts or thoughts of self-harm, and if this can be managed will be asked to agree to a Risk Management Plan. </a:t>
            </a:r>
          </a:p>
          <a:p>
            <a:pPr lvl="0">
              <a:lnSpc>
                <a:spcPct val="107000"/>
              </a:lnSpc>
            </a:pP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p>
            <a:pPr marL="285750" lvl="0" indent="-285750">
              <a:lnSpc>
                <a:spcPct val="107000"/>
              </a:lnSpc>
              <a:buFont typeface="Arial" panose="020B0604020202020204" pitchFamily="34" charset="0"/>
              <a:buChar char="•"/>
            </a:pPr>
            <a:r>
              <a:rPr lang="en-GB" sz="1600" dirty="0">
                <a:latin typeface="Arial" panose="020B0604020202020204" pitchFamily="34" charset="0"/>
                <a:ea typeface="Calibri" panose="020F0502020204030204" pitchFamily="34" charset="0"/>
                <a:cs typeface="Times New Roman" panose="02020603050405020304" pitchFamily="18" charset="0"/>
              </a:rPr>
              <a:t>To discuss their therapy goals, and PWP’s to make a recommendation as to the most appropriate talking therapy.</a:t>
            </a:r>
          </a:p>
          <a:p>
            <a:pPr lvl="0">
              <a:lnSpc>
                <a:spcPct val="107000"/>
              </a:lnSpc>
            </a:pPr>
            <a:endParaRPr lang="en-GB" sz="1600" dirty="0">
              <a:latin typeface="Arial" panose="020B0604020202020204" pitchFamily="34" charset="0"/>
              <a:ea typeface="Calibri" panose="020F0502020204030204" pitchFamily="34" charset="0"/>
              <a:cs typeface="Times New Roman" panose="02020603050405020304" pitchFamily="18" charset="0"/>
            </a:endParaRPr>
          </a:p>
          <a:p>
            <a:pPr marL="285750" lvl="0" indent="-285750">
              <a:lnSpc>
                <a:spcPct val="107000"/>
              </a:lnSpc>
              <a:buFont typeface="Arial" panose="020B0604020202020204" pitchFamily="34" charset="0"/>
              <a:buChar char="•"/>
            </a:pPr>
            <a:r>
              <a:rPr lang="en-GB" sz="1600" dirty="0">
                <a:latin typeface="Arial" panose="020B0604020202020204" pitchFamily="34" charset="0"/>
                <a:ea typeface="Calibri" panose="020F0502020204030204" pitchFamily="34" charset="0"/>
                <a:cs typeface="Times New Roman" panose="02020603050405020304" pitchFamily="18" charset="0"/>
              </a:rPr>
              <a:t>We can provide interpreters for appointments if required. </a:t>
            </a:r>
          </a:p>
          <a:p>
            <a:pPr marL="285750" lvl="0" indent="-285750">
              <a:lnSpc>
                <a:spcPct val="107000"/>
              </a:lnSpc>
              <a:buFont typeface="Arial" panose="020B0604020202020204" pitchFamily="34" charset="0"/>
              <a:buChar char="•"/>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669C1061-0BBA-7163-0ECD-04C33DE2E339}"/>
              </a:ext>
            </a:extLst>
          </p:cNvPr>
          <p:cNvSpPr/>
          <p:nvPr/>
        </p:nvSpPr>
        <p:spPr>
          <a:xfrm>
            <a:off x="8172203" y="0"/>
            <a:ext cx="4019797" cy="6858000"/>
          </a:xfrm>
          <a:prstGeom prst="rect">
            <a:avLst/>
          </a:prstGeom>
          <a:solidFill>
            <a:srgbClr val="E8E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5EB8"/>
              </a:solidFill>
            </a:endParaRPr>
          </a:p>
        </p:txBody>
      </p:sp>
      <p:pic>
        <p:nvPicPr>
          <p:cNvPr id="3" name="Picture 2">
            <a:extLst>
              <a:ext uri="{FF2B5EF4-FFF2-40B4-BE49-F238E27FC236}">
                <a16:creationId xmlns:a16="http://schemas.microsoft.com/office/drawing/2014/main" id="{F9B2E25A-D246-E2EC-57ED-2D3E4E915D9E}"/>
              </a:ext>
            </a:extLst>
          </p:cNvPr>
          <p:cNvPicPr>
            <a:picLocks noChangeAspect="1"/>
          </p:cNvPicPr>
          <p:nvPr/>
        </p:nvPicPr>
        <p:blipFill>
          <a:blip r:embed="rId2"/>
          <a:stretch>
            <a:fillRect/>
          </a:stretch>
        </p:blipFill>
        <p:spPr>
          <a:xfrm>
            <a:off x="8681357" y="1496786"/>
            <a:ext cx="3352800" cy="4288972"/>
          </a:xfrm>
          <a:prstGeom prst="rect">
            <a:avLst/>
          </a:prstGeom>
        </p:spPr>
      </p:pic>
    </p:spTree>
    <p:extLst>
      <p:ext uri="{BB962C8B-B14F-4D97-AF65-F5344CB8AC3E}">
        <p14:creationId xmlns:p14="http://schemas.microsoft.com/office/powerpoint/2010/main" val="2926541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7FB5821-1597-4CBA-A3FA-AE4618036F2B}"/>
              </a:ext>
            </a:extLst>
          </p:cNvPr>
          <p:cNvSpPr txBox="1"/>
          <p:nvPr/>
        </p:nvSpPr>
        <p:spPr>
          <a:xfrm>
            <a:off x="510748" y="514389"/>
            <a:ext cx="11260338" cy="3934795"/>
          </a:xfrm>
          <a:prstGeom prst="rect">
            <a:avLst/>
          </a:prstGeom>
          <a:noFill/>
        </p:spPr>
        <p:txBody>
          <a:bodyPr wrap="square" rtlCol="0">
            <a:spAutoFit/>
          </a:bodyPr>
          <a:lstStyle/>
          <a:p>
            <a:pPr algn="ctr"/>
            <a:r>
              <a:rPr lang="en-GB" sz="3600" b="1" dirty="0">
                <a:solidFill>
                  <a:schemeClr val="bg1"/>
                </a:solidFill>
                <a:latin typeface="Arial" panose="020B0604020202020204" pitchFamily="34" charset="0"/>
                <a:cs typeface="Arial" panose="020B0604020202020204" pitchFamily="34" charset="0"/>
              </a:rPr>
              <a:t>How to</a:t>
            </a:r>
            <a:r>
              <a:rPr lang="en-GB" sz="3600" b="1" dirty="0">
                <a:solidFill>
                  <a:srgbClr val="41B6E6"/>
                </a:solidFill>
                <a:latin typeface="Arial" panose="020B0604020202020204" pitchFamily="34" charset="0"/>
                <a:cs typeface="Arial" panose="020B0604020202020204" pitchFamily="34" charset="0"/>
              </a:rPr>
              <a:t> </a:t>
            </a:r>
            <a:r>
              <a:rPr lang="en-GB" sz="3600" b="1" dirty="0">
                <a:solidFill>
                  <a:schemeClr val="bg1"/>
                </a:solidFill>
                <a:latin typeface="Arial" panose="020B0604020202020204" pitchFamily="34" charset="0"/>
                <a:cs typeface="Arial" panose="020B0604020202020204" pitchFamily="34" charset="0"/>
              </a:rPr>
              <a:t>access the service</a:t>
            </a:r>
          </a:p>
          <a:p>
            <a:pPr algn="ctr">
              <a:lnSpc>
                <a:spcPct val="150000"/>
              </a:lnSpc>
            </a:pPr>
            <a:endParaRPr lang="en-GB" sz="1400" dirty="0">
              <a:latin typeface="Arial" panose="020B0604020202020204" pitchFamily="34" charset="0"/>
              <a:cs typeface="Arial" panose="020B0604020202020204" pitchFamily="34" charset="0"/>
            </a:endParaRPr>
          </a:p>
          <a:p>
            <a:pPr algn="ctr">
              <a:lnSpc>
                <a:spcPct val="118000"/>
              </a:lnSpc>
              <a:spcAft>
                <a:spcPts val="600"/>
              </a:spcAft>
            </a:pPr>
            <a:r>
              <a:rPr lang="en-GB" sz="18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Clients can self-refer via the Single Point of Access (SPOA)</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8000"/>
              </a:lnSpc>
              <a:spcAft>
                <a:spcPts val="600"/>
              </a:spcAft>
              <a:buFont typeface="Arial" panose="020B0604020202020204" pitchFamily="34" charset="0"/>
              <a:buChar char="•"/>
            </a:pPr>
            <a:r>
              <a:rPr lang="en-GB" sz="18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By Telephone on 01204 483101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gn="ctr">
              <a:lnSpc>
                <a:spcPct val="118000"/>
              </a:lnSpc>
              <a:spcAft>
                <a:spcPts val="600"/>
              </a:spcAft>
              <a:buFont typeface="Arial" panose="020B0604020202020204" pitchFamily="34" charset="0"/>
              <a:buChar char="•"/>
            </a:pPr>
            <a:r>
              <a:rPr lang="en-GB" sz="1800"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Online via </a:t>
            </a:r>
            <a:r>
              <a:rPr lang="en-GB" sz="18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a:rPr>
              <a:t>https://www.iaptportal.co.uk/bolt.html</a:t>
            </a:r>
            <a:endParaRPr lang="en-GB" sz="18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endParaRPr>
          </a:p>
          <a:p>
            <a:pPr lvl="0" algn="ctr">
              <a:lnSpc>
                <a:spcPct val="118000"/>
              </a:lnSpc>
              <a:spcAft>
                <a:spcPts val="600"/>
              </a:spcAft>
            </a:pPr>
            <a:endParaRPr lang="en-GB" u="sng" dirty="0">
              <a:solidFill>
                <a:srgbClr val="0563C1"/>
              </a:solidFill>
              <a:latin typeface="Arial" panose="020B0604020202020204" pitchFamily="34" charset="0"/>
              <a:ea typeface="Calibri" panose="020F0502020204030204" pitchFamily="34" charset="0"/>
              <a:cs typeface="Times New Roman" panose="02020603050405020304" pitchFamily="18" charset="0"/>
            </a:endParaRPr>
          </a:p>
          <a:p>
            <a:pPr lvl="0" algn="ctr">
              <a:lnSpc>
                <a:spcPct val="118000"/>
              </a:lnSpc>
              <a:spcAft>
                <a:spcPts val="6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We also accept professional referrals  for talking therapies from General Practitioners and other health and social care professionals via the </a:t>
            </a:r>
            <a:r>
              <a:rPr lang="en-GB" sz="18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https://www.gmmh.nhs.uk/referral-services/</a:t>
            </a:r>
            <a:r>
              <a:rPr lang="en-GB" sz="1800" dirty="0">
                <a:effectLst/>
                <a:latin typeface="Arial" panose="020B0604020202020204" pitchFamily="34" charset="0"/>
                <a:ea typeface="Calibri" panose="020F0502020204030204" pitchFamily="34" charset="0"/>
                <a:cs typeface="Times New Roman" panose="02020603050405020304" pitchFamily="18" charset="0"/>
              </a:rPr>
              <a:t>. </a:t>
            </a:r>
          </a:p>
          <a:p>
            <a:pPr lvl="0" algn="ctr">
              <a:lnSpc>
                <a:spcPct val="118000"/>
              </a:lnSpc>
              <a:spcAft>
                <a:spcPts val="6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Please ensure that you have the client’s consent to make the referral.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400"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D3C925C2-63B3-84AF-D9E9-FC009756A607}"/>
              </a:ext>
            </a:extLst>
          </p:cNvPr>
          <p:cNvPicPr>
            <a:picLocks noChangeAspect="1"/>
          </p:cNvPicPr>
          <p:nvPr/>
        </p:nvPicPr>
        <p:blipFill>
          <a:blip r:embed="rId4"/>
          <a:stretch>
            <a:fillRect/>
          </a:stretch>
        </p:blipFill>
        <p:spPr>
          <a:xfrm>
            <a:off x="4471307" y="4283529"/>
            <a:ext cx="3249385" cy="2443842"/>
          </a:xfrm>
          <a:prstGeom prst="rect">
            <a:avLst/>
          </a:prstGeom>
        </p:spPr>
      </p:pic>
    </p:spTree>
    <p:extLst>
      <p:ext uri="{BB962C8B-B14F-4D97-AF65-F5344CB8AC3E}">
        <p14:creationId xmlns:p14="http://schemas.microsoft.com/office/powerpoint/2010/main" val="591097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1B6E6"/>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1DAA73-58E5-4460-983E-DED5FBBEAB6E}"/>
              </a:ext>
            </a:extLst>
          </p:cNvPr>
          <p:cNvSpPr/>
          <p:nvPr/>
        </p:nvSpPr>
        <p:spPr>
          <a:xfrm>
            <a:off x="0" y="0"/>
            <a:ext cx="401979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5EB8"/>
              </a:solidFill>
            </a:endParaRPr>
          </a:p>
        </p:txBody>
      </p:sp>
      <p:sp>
        <p:nvSpPr>
          <p:cNvPr id="6" name="TextBox 5">
            <a:extLst>
              <a:ext uri="{FF2B5EF4-FFF2-40B4-BE49-F238E27FC236}">
                <a16:creationId xmlns:a16="http://schemas.microsoft.com/office/drawing/2014/main" id="{87FB5821-1597-4CBA-A3FA-AE4618036F2B}"/>
              </a:ext>
            </a:extLst>
          </p:cNvPr>
          <p:cNvSpPr txBox="1"/>
          <p:nvPr/>
        </p:nvSpPr>
        <p:spPr>
          <a:xfrm>
            <a:off x="4328007" y="412790"/>
            <a:ext cx="7530164" cy="3659143"/>
          </a:xfrm>
          <a:prstGeom prst="rect">
            <a:avLst/>
          </a:prstGeom>
          <a:noFill/>
        </p:spPr>
        <p:txBody>
          <a:bodyPr wrap="square" rtlCol="0">
            <a:spAutoFit/>
          </a:bodyPr>
          <a:lstStyle/>
          <a:p>
            <a:pPr>
              <a:lnSpc>
                <a:spcPct val="150000"/>
              </a:lnSpc>
            </a:pPr>
            <a:r>
              <a:rPr lang="en-US" sz="2400" b="1" dirty="0">
                <a:solidFill>
                  <a:schemeClr val="bg1"/>
                </a:solidFill>
                <a:latin typeface="Arial" panose="020B0604020202020204" pitchFamily="34" charset="0"/>
                <a:cs typeface="Arial" panose="020B0604020202020204" pitchFamily="34" charset="0"/>
              </a:rPr>
              <a:t>Bolton NHS Talking Therapies</a:t>
            </a:r>
          </a:p>
          <a:p>
            <a:pPr>
              <a:lnSpc>
                <a:spcPct val="150000"/>
              </a:lnSpc>
            </a:pPr>
            <a:endParaRPr lang="en-GB" sz="800" dirty="0">
              <a:solidFill>
                <a:srgbClr val="41B6E6"/>
              </a:solidFill>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Bolton NHS Talking Therapies provides free, confidential talking therapies for adults aged 16yrs and over.</a:t>
            </a:r>
            <a:endParaRPr lang="en-US" sz="1600" b="1" dirty="0">
              <a:solidFill>
                <a:prstClr val="black"/>
              </a:solidFill>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have previously been known as Bolton Primary Care Psychological Therapy Service (BPCPTS) or Bolton IAPT</a:t>
            </a:r>
            <a:r>
              <a:rPr lang="en-US" sz="1600" b="1" dirty="0">
                <a:solidFill>
                  <a:prstClr val="black"/>
                </a:solidFill>
                <a:latin typeface="Arial" panose="020B0604020202020204" pitchFamily="34" charset="0"/>
                <a:cs typeface="Arial" panose="020B0604020202020204" pitchFamily="34" charset="0"/>
              </a:rPr>
              <a:t>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we continue to offer the same service as before.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b="1" dirty="0">
                <a:solidFill>
                  <a:prstClr val="black"/>
                </a:solidFill>
                <a:latin typeface="Arial" panose="020B0604020202020204" pitchFamily="34" charset="0"/>
                <a:cs typeface="Arial" panose="020B0604020202020204" pitchFamily="34" charset="0"/>
              </a:rPr>
              <a:t>We have also moved back to 33 Victoria Square in the Town Centre. </a:t>
            </a:r>
            <a:endParaRPr lang="en-US" sz="1600" b="1" dirty="0">
              <a:solidFill>
                <a:srgbClr val="202124"/>
              </a:solidFill>
              <a:latin typeface="arial" panose="020B0604020202020204" pitchFamily="34" charset="0"/>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sz="1600" b="1" i="0" u="none" strike="noStrike" kern="1200" cap="none" spc="0" normalizeH="0" baseline="0" noProof="0" dirty="0">
              <a:ln>
                <a:noFill/>
              </a:ln>
              <a:solidFill>
                <a:srgbClr val="202124"/>
              </a:solidFill>
              <a:effectLst/>
              <a:uLnTx/>
              <a:uFillTx/>
              <a:latin typeface="arial" panose="020B0604020202020204" pitchFamily="34" charset="0"/>
              <a:ea typeface="+mn-ea"/>
              <a:cs typeface="+mn-cs"/>
            </a:endParaRPr>
          </a:p>
          <a:p>
            <a:pPr>
              <a:lnSpc>
                <a:spcPct val="150000"/>
              </a:lnSpc>
            </a:pPr>
            <a:endParaRPr lang="en-GB" sz="1200" dirty="0">
              <a:solidFill>
                <a:srgbClr val="41B6E6"/>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9963A7E9-02B3-4309-AC2A-37CB75CE0D94}"/>
              </a:ext>
            </a:extLst>
          </p:cNvPr>
          <p:cNvSpPr txBox="1"/>
          <p:nvPr/>
        </p:nvSpPr>
        <p:spPr>
          <a:xfrm>
            <a:off x="4595004" y="3830128"/>
            <a:ext cx="7418441" cy="2678169"/>
          </a:xfrm>
          <a:prstGeom prst="rect">
            <a:avLst/>
          </a:prstGeom>
          <a:noFill/>
        </p:spPr>
        <p:txBody>
          <a:bodyPr wrap="square" rtlCol="0">
            <a:spAutoFit/>
          </a:bodyPr>
          <a:lstStyle/>
          <a:p>
            <a:pPr>
              <a:lnSpc>
                <a:spcPct val="150000"/>
              </a:lnSpc>
            </a:pPr>
            <a:r>
              <a:rPr lang="en-GB" b="1" dirty="0">
                <a:solidFill>
                  <a:srgbClr val="005EB8"/>
                </a:solidFill>
                <a:latin typeface="Arial" panose="020B0604020202020204" pitchFamily="34" charset="0"/>
                <a:cs typeface="Arial" panose="020B0604020202020204" pitchFamily="34" charset="0"/>
              </a:rPr>
              <a:t>Our team</a:t>
            </a:r>
            <a:r>
              <a:rPr lang="en-GB" b="1" i="0" dirty="0">
                <a:solidFill>
                  <a:srgbClr val="005EB8"/>
                </a:solidFill>
                <a:effectLst/>
                <a:latin typeface="Arial" panose="020B0604020202020204" pitchFamily="34" charset="0"/>
                <a:cs typeface="Arial" panose="020B0604020202020204" pitchFamily="34" charset="0"/>
              </a:rPr>
              <a:t> consists of:</a:t>
            </a:r>
          </a:p>
          <a:p>
            <a:pPr marL="285750" indent="-285750">
              <a:lnSpc>
                <a:spcPct val="150000"/>
              </a:lnSpc>
              <a:buFont typeface="Arial" panose="020B0604020202020204" pitchFamily="34" charset="0"/>
              <a:buChar char="•"/>
            </a:pPr>
            <a:r>
              <a:rPr lang="en-GB" sz="1600" b="1" i="0" dirty="0">
                <a:effectLst/>
                <a:latin typeface="Arial" panose="020B0604020202020204" pitchFamily="34" charset="0"/>
                <a:cs typeface="Arial" panose="020B0604020202020204" pitchFamily="34" charset="0"/>
              </a:rPr>
              <a:t>Psychological Wellbeing Practitioners (PWPs)</a:t>
            </a:r>
          </a:p>
          <a:p>
            <a:pPr marL="285750" indent="-285750">
              <a:lnSpc>
                <a:spcPct val="150000"/>
              </a:lnSpc>
              <a:buFont typeface="Arial" panose="020B0604020202020204" pitchFamily="34" charset="0"/>
              <a:buChar char="•"/>
            </a:pPr>
            <a:r>
              <a:rPr lang="en-GB" sz="1600" b="1" dirty="0">
                <a:latin typeface="Arial" panose="020B0604020202020204" pitchFamily="34" charset="0"/>
                <a:cs typeface="Arial" panose="020B0604020202020204" pitchFamily="34" charset="0"/>
              </a:rPr>
              <a:t>Cognitive Behavioural Therapists (CBT)</a:t>
            </a:r>
            <a:endParaRPr lang="en-GB" sz="1600" b="1" i="0" dirty="0">
              <a:effectLst/>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GB" sz="1600" b="1" i="0" dirty="0">
                <a:effectLst/>
                <a:latin typeface="Arial" panose="020B0604020202020204" pitchFamily="34" charset="0"/>
                <a:cs typeface="Arial" panose="020B0604020202020204" pitchFamily="34" charset="0"/>
              </a:rPr>
              <a:t>Psychology</a:t>
            </a:r>
          </a:p>
          <a:p>
            <a:pPr>
              <a:lnSpc>
                <a:spcPct val="150000"/>
              </a:lnSpc>
            </a:pPr>
            <a:endParaRPr lang="en-GB" sz="1600" b="1" dirty="0">
              <a:latin typeface="Arial" panose="020B0604020202020204" pitchFamily="34" charset="0"/>
              <a:cs typeface="Arial" panose="020B0604020202020204" pitchFamily="34" charset="0"/>
            </a:endParaRPr>
          </a:p>
          <a:p>
            <a:pPr>
              <a:lnSpc>
                <a:spcPct val="150000"/>
              </a:lnSpc>
            </a:pPr>
            <a:endParaRPr lang="en-GB" sz="1600" b="1" i="0" dirty="0">
              <a:effectLst/>
              <a:latin typeface="Arial" panose="020B0604020202020204" pitchFamily="34" charset="0"/>
              <a:cs typeface="Arial" panose="020B0604020202020204" pitchFamily="34" charset="0"/>
            </a:endParaRPr>
          </a:p>
          <a:p>
            <a:pPr>
              <a:lnSpc>
                <a:spcPct val="150000"/>
              </a:lnSpc>
            </a:pPr>
            <a:r>
              <a:rPr lang="en-GB" sz="1600" b="1" dirty="0">
                <a:latin typeface="Arial" panose="020B0604020202020204" pitchFamily="34" charset="0"/>
                <a:cs typeface="Arial" panose="020B0604020202020204" pitchFamily="34" charset="0"/>
              </a:rPr>
              <a:t>We also</a:t>
            </a:r>
            <a:r>
              <a:rPr lang="en-GB" sz="1600" b="1" i="0" dirty="0">
                <a:effectLst/>
                <a:latin typeface="Arial" panose="020B0604020202020204" pitchFamily="34" charset="0"/>
                <a:cs typeface="Arial" panose="020B0604020202020204" pitchFamily="34" charset="0"/>
              </a:rPr>
              <a:t> work closely with 1point who provide Counselling. </a:t>
            </a:r>
          </a:p>
        </p:txBody>
      </p:sp>
      <p:pic>
        <p:nvPicPr>
          <p:cNvPr id="4" name="Picture 3">
            <a:extLst>
              <a:ext uri="{FF2B5EF4-FFF2-40B4-BE49-F238E27FC236}">
                <a16:creationId xmlns:a16="http://schemas.microsoft.com/office/drawing/2014/main" id="{D5E9C097-C4A4-A7B5-75C0-28E33C11271E}"/>
              </a:ext>
            </a:extLst>
          </p:cNvPr>
          <p:cNvPicPr>
            <a:picLocks noChangeAspect="1"/>
          </p:cNvPicPr>
          <p:nvPr/>
        </p:nvPicPr>
        <p:blipFill>
          <a:blip r:embed="rId2"/>
          <a:stretch>
            <a:fillRect/>
          </a:stretch>
        </p:blipFill>
        <p:spPr>
          <a:xfrm>
            <a:off x="67488" y="1155939"/>
            <a:ext cx="3952310" cy="4161731"/>
          </a:xfrm>
          <a:prstGeom prst="rect">
            <a:avLst/>
          </a:prstGeom>
        </p:spPr>
      </p:pic>
    </p:spTree>
    <p:extLst>
      <p:ext uri="{BB962C8B-B14F-4D97-AF65-F5344CB8AC3E}">
        <p14:creationId xmlns:p14="http://schemas.microsoft.com/office/powerpoint/2010/main" val="417181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652068E-1BA1-4D63-97BF-EEDDEDBFFDB2}"/>
              </a:ext>
            </a:extLst>
          </p:cNvPr>
          <p:cNvSpPr txBox="1"/>
          <p:nvPr/>
        </p:nvSpPr>
        <p:spPr>
          <a:xfrm>
            <a:off x="423526" y="514574"/>
            <a:ext cx="7192544" cy="6722353"/>
          </a:xfrm>
          <a:prstGeom prst="rect">
            <a:avLst/>
          </a:prstGeom>
          <a:noFill/>
        </p:spPr>
        <p:txBody>
          <a:bodyPr wrap="square" rtlCol="0">
            <a:spAutoFit/>
          </a:bodyPr>
          <a:lstStyle/>
          <a:p>
            <a:r>
              <a:rPr lang="en-GB" sz="3600" b="1" dirty="0">
                <a:solidFill>
                  <a:schemeClr val="bg1"/>
                </a:solidFill>
                <a:latin typeface="Arial" panose="020B0604020202020204" pitchFamily="34" charset="0"/>
                <a:cs typeface="Arial" panose="020B0604020202020204" pitchFamily="34" charset="0"/>
              </a:rPr>
              <a:t>NHS Talking Therapies (IAPT) and Long-Term Health Conditions </a:t>
            </a:r>
          </a:p>
          <a:p>
            <a:endParaRPr lang="en-GB" sz="1200" dirty="0">
              <a:latin typeface="Arial" panose="020B0604020202020204" pitchFamily="34" charset="0"/>
              <a:cs typeface="Arial" panose="020B0604020202020204" pitchFamily="34" charset="0"/>
            </a:endParaRPr>
          </a:p>
          <a:p>
            <a:pPr>
              <a:lnSpc>
                <a:spcPct val="150000"/>
              </a:lnSpc>
            </a:pPr>
            <a:r>
              <a:rPr lang="en-GB" sz="1800" b="1" dirty="0">
                <a:effectLst/>
                <a:latin typeface="Arial" panose="020B0604020202020204" pitchFamily="34" charset="0"/>
                <a:ea typeface="Calibri" panose="020F0502020204030204" pitchFamily="34" charset="0"/>
              </a:rPr>
              <a:t>Around 40% of people with depression and anxiety have an LTC</a:t>
            </a:r>
          </a:p>
          <a:p>
            <a:pPr algn="just">
              <a:lnSpc>
                <a:spcPct val="107000"/>
              </a:lnSpc>
              <a:spcAft>
                <a:spcPts val="800"/>
              </a:spcAft>
            </a:pPr>
            <a:endParaRPr lang="en-GB" sz="1400" b="1"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400" b="1" dirty="0">
                <a:effectLst/>
                <a:latin typeface="Arial" panose="020B0604020202020204" pitchFamily="34" charset="0"/>
                <a:ea typeface="Calibri" panose="020F0502020204030204" pitchFamily="34" charset="0"/>
                <a:cs typeface="Times New Roman" panose="02020603050405020304" pitchFamily="18" charset="0"/>
              </a:rPr>
              <a:t>If left untreated, mental health problems can have a significant impact on the person’s physical health. </a:t>
            </a:r>
          </a:p>
          <a:p>
            <a:pPr marL="285750" indent="-285750" algn="just">
              <a:lnSpc>
                <a:spcPct val="107000"/>
              </a:lnSpc>
              <a:spcAft>
                <a:spcPts val="800"/>
              </a:spcAft>
              <a:buFont typeface="Arial" panose="020B0604020202020204" pitchFamily="34" charset="0"/>
              <a:buChar char="•"/>
            </a:pPr>
            <a:r>
              <a:rPr lang="en-GB" sz="1400" b="1" dirty="0">
                <a:latin typeface="Arial" panose="020B0604020202020204" pitchFamily="34" charset="0"/>
                <a:ea typeface="Calibri" panose="020F0502020204030204" pitchFamily="34" charset="0"/>
                <a:cs typeface="Times New Roman" panose="02020603050405020304" pitchFamily="18" charset="0"/>
              </a:rPr>
              <a:t>Mental health problems can affect a person's engagement with the treatment of their physical health problem therefore reducing their ability to self-manage effectively</a:t>
            </a:r>
          </a:p>
          <a:p>
            <a:pPr marL="285750" indent="-285750" algn="just">
              <a:lnSpc>
                <a:spcPct val="107000"/>
              </a:lnSpc>
              <a:spcAft>
                <a:spcPts val="800"/>
              </a:spcAft>
              <a:buFont typeface="Arial" panose="020B0604020202020204" pitchFamily="34" charset="0"/>
              <a:buChar char="•"/>
            </a:pPr>
            <a:r>
              <a:rPr lang="en-GB" sz="1400" b="1" dirty="0">
                <a:latin typeface="Arial" panose="020B0604020202020204" pitchFamily="34" charset="0"/>
                <a:ea typeface="Calibri" panose="020F0502020204030204" pitchFamily="34" charset="0"/>
                <a:cs typeface="Times New Roman" panose="02020603050405020304" pitchFamily="18" charset="0"/>
              </a:rPr>
              <a:t>It also increases the person’s likelihood of unhealthy behaviours such as smoking and poor diet worsening the person’s physical health</a:t>
            </a:r>
          </a:p>
          <a:p>
            <a:pPr marL="285750" indent="-285750" algn="just">
              <a:lnSpc>
                <a:spcPct val="107000"/>
              </a:lnSpc>
              <a:spcAft>
                <a:spcPts val="800"/>
              </a:spcAft>
              <a:buFont typeface="Arial" panose="020B0604020202020204" pitchFamily="34" charset="0"/>
              <a:buChar char="•"/>
            </a:pPr>
            <a:r>
              <a:rPr lang="en-GB" sz="1400" b="1" dirty="0">
                <a:latin typeface="Arial" panose="020B0604020202020204" pitchFamily="34" charset="0"/>
                <a:ea typeface="Calibri" panose="020F0502020204030204" pitchFamily="34" charset="0"/>
                <a:cs typeface="Times New Roman" panose="02020603050405020304" pitchFamily="18" charset="0"/>
              </a:rPr>
              <a:t>There are poorer employment outcomes, including a higher risk of absenteeism and unemployment. </a:t>
            </a:r>
          </a:p>
          <a:p>
            <a:pPr marL="285750" indent="-285750" algn="just">
              <a:lnSpc>
                <a:spcPct val="107000"/>
              </a:lnSpc>
              <a:spcAft>
                <a:spcPts val="800"/>
              </a:spcAft>
              <a:buFont typeface="Arial" panose="020B0604020202020204" pitchFamily="34" charset="0"/>
              <a:buChar char="•"/>
            </a:pPr>
            <a:endParaRPr lang="en-GB" sz="1400" b="1" i="0" dirty="0">
              <a:solidFill>
                <a:srgbClr val="005EB8"/>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600" b="1" dirty="0">
                <a:solidFill>
                  <a:srgbClr val="005EB8"/>
                </a:solidFill>
                <a:latin typeface="Arial" panose="020B0604020202020204" pitchFamily="34" charset="0"/>
                <a:cs typeface="Arial" panose="020B0604020202020204" pitchFamily="34" charset="0"/>
              </a:rPr>
              <a:t>NHS Talking Therapies</a:t>
            </a:r>
            <a:r>
              <a:rPr lang="en-US" sz="1600" b="1" i="0" dirty="0">
                <a:solidFill>
                  <a:srgbClr val="005EB8"/>
                </a:solidFill>
                <a:effectLst/>
                <a:latin typeface="Arial" panose="020B0604020202020204" pitchFamily="34" charset="0"/>
                <a:cs typeface="Arial" panose="020B0604020202020204" pitchFamily="34" charset="0"/>
              </a:rPr>
              <a:t> aims to work </a:t>
            </a:r>
            <a:r>
              <a:rPr lang="en-US" sz="1600" b="1" dirty="0">
                <a:solidFill>
                  <a:srgbClr val="005EB8"/>
                </a:solidFill>
                <a:latin typeface="Arial" panose="020B0604020202020204" pitchFamily="34" charset="0"/>
                <a:cs typeface="Arial" panose="020B0604020202020204" pitchFamily="34" charset="0"/>
              </a:rPr>
              <a:t>with </a:t>
            </a:r>
            <a:r>
              <a:rPr lang="en-US" sz="1600" b="1" i="0" dirty="0">
                <a:solidFill>
                  <a:srgbClr val="005EB8"/>
                </a:solidFill>
                <a:effectLst/>
                <a:latin typeface="Arial" panose="020B0604020202020204" pitchFamily="34" charset="0"/>
                <a:cs typeface="Arial" panose="020B0604020202020204" pitchFamily="34" charset="0"/>
              </a:rPr>
              <a:t>physical health providers in an integrated </a:t>
            </a:r>
            <a:r>
              <a:rPr lang="en-US" sz="1600" b="1" dirty="0">
                <a:solidFill>
                  <a:srgbClr val="005EB8"/>
                </a:solidFill>
                <a:latin typeface="Arial" panose="020B0604020202020204" pitchFamily="34" charset="0"/>
                <a:cs typeface="Arial" panose="020B0604020202020204" pitchFamily="34" charset="0"/>
              </a:rPr>
              <a:t>and </a:t>
            </a:r>
            <a:r>
              <a:rPr lang="en-US" sz="1600" b="1" i="0" dirty="0">
                <a:solidFill>
                  <a:srgbClr val="005EB8"/>
                </a:solidFill>
                <a:effectLst/>
                <a:latin typeface="Arial" panose="020B0604020202020204" pitchFamily="34" charset="0"/>
                <a:cs typeface="Arial" panose="020B0604020202020204" pitchFamily="34" charset="0"/>
              </a:rPr>
              <a:t>coordinated way helps to achieve the best outcomes for all people, irrespectively of their  LTC diagnosis. </a:t>
            </a:r>
          </a:p>
          <a:p>
            <a:pPr>
              <a:lnSpc>
                <a:spcPct val="150000"/>
              </a:lnSpc>
            </a:pPr>
            <a:endParaRPr lang="en-US" sz="1600" b="1" i="0" dirty="0">
              <a:solidFill>
                <a:srgbClr val="005EB8"/>
              </a:solidFill>
              <a:effectLst/>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669C1061-0BBA-7163-0ECD-04C33DE2E339}"/>
              </a:ext>
            </a:extLst>
          </p:cNvPr>
          <p:cNvSpPr/>
          <p:nvPr/>
        </p:nvSpPr>
        <p:spPr>
          <a:xfrm>
            <a:off x="8172203" y="0"/>
            <a:ext cx="4019797" cy="6858000"/>
          </a:xfrm>
          <a:prstGeom prst="rect">
            <a:avLst/>
          </a:prstGeom>
          <a:solidFill>
            <a:srgbClr val="E8E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5EB8"/>
              </a:solidFill>
            </a:endParaRPr>
          </a:p>
        </p:txBody>
      </p:sp>
      <p:pic>
        <p:nvPicPr>
          <p:cNvPr id="4" name="Picture 3">
            <a:extLst>
              <a:ext uri="{FF2B5EF4-FFF2-40B4-BE49-F238E27FC236}">
                <a16:creationId xmlns:a16="http://schemas.microsoft.com/office/drawing/2014/main" id="{975566B1-079B-B34E-755B-3598D5F42311}"/>
              </a:ext>
            </a:extLst>
          </p:cNvPr>
          <p:cNvPicPr>
            <a:picLocks noChangeAspect="1"/>
          </p:cNvPicPr>
          <p:nvPr/>
        </p:nvPicPr>
        <p:blipFill>
          <a:blip r:embed="rId3"/>
          <a:stretch>
            <a:fillRect/>
          </a:stretch>
        </p:blipFill>
        <p:spPr>
          <a:xfrm>
            <a:off x="8567057" y="2111829"/>
            <a:ext cx="3314700" cy="3303814"/>
          </a:xfrm>
          <a:prstGeom prst="rect">
            <a:avLst/>
          </a:prstGeom>
        </p:spPr>
      </p:pic>
    </p:spTree>
    <p:extLst>
      <p:ext uri="{BB962C8B-B14F-4D97-AF65-F5344CB8AC3E}">
        <p14:creationId xmlns:p14="http://schemas.microsoft.com/office/powerpoint/2010/main" val="39865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E0E9F1A-99F4-462B-A4FB-39599ECFBBFE}"/>
              </a:ext>
            </a:extLst>
          </p:cNvPr>
          <p:cNvSpPr/>
          <p:nvPr/>
        </p:nvSpPr>
        <p:spPr>
          <a:xfrm>
            <a:off x="0" y="0"/>
            <a:ext cx="8026608" cy="6902134"/>
          </a:xfrm>
          <a:prstGeom prst="rect">
            <a:avLst/>
          </a:prstGeom>
          <a:solidFill>
            <a:srgbClr val="41B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a:extLst>
              <a:ext uri="{FF2B5EF4-FFF2-40B4-BE49-F238E27FC236}">
                <a16:creationId xmlns:a16="http://schemas.microsoft.com/office/drawing/2014/main" id="{67BC25C4-4D17-46A0-BFAA-8B6749C88A7A}"/>
              </a:ext>
            </a:extLst>
          </p:cNvPr>
          <p:cNvSpPr txBox="1"/>
          <p:nvPr/>
        </p:nvSpPr>
        <p:spPr>
          <a:xfrm>
            <a:off x="8319947" y="756605"/>
            <a:ext cx="3625310" cy="612475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1400" b="1" i="0" dirty="0">
                <a:effectLst/>
                <a:latin typeface="Arial" panose="020B0604020202020204" pitchFamily="34" charset="0"/>
                <a:cs typeface="Arial" panose="020B0604020202020204" pitchFamily="34" charset="0"/>
              </a:rPr>
              <a:t>Many people with mild to moderate depression or anxiety disorders are likely to benefit from a course of low-intensity treatment delivered by a Psychological </a:t>
            </a:r>
            <a:r>
              <a:rPr lang="en-US" sz="1400" b="1" dirty="0">
                <a:latin typeface="Arial" panose="020B0604020202020204" pitchFamily="34" charset="0"/>
                <a:cs typeface="Arial" panose="020B0604020202020204" pitchFamily="34" charset="0"/>
              </a:rPr>
              <a:t>W</a:t>
            </a:r>
            <a:r>
              <a:rPr lang="en-US" sz="1400" b="1" i="0" dirty="0">
                <a:effectLst/>
                <a:latin typeface="Arial" panose="020B0604020202020204" pitchFamily="34" charset="0"/>
                <a:cs typeface="Arial" panose="020B0604020202020204" pitchFamily="34" charset="0"/>
              </a:rPr>
              <a:t>ellbeing </a:t>
            </a:r>
            <a:r>
              <a:rPr lang="en-US" sz="1400" b="1" dirty="0">
                <a:latin typeface="Arial" panose="020B0604020202020204" pitchFamily="34" charset="0"/>
                <a:cs typeface="Arial" panose="020B0604020202020204" pitchFamily="34" charset="0"/>
              </a:rPr>
              <a:t>P</a:t>
            </a:r>
            <a:r>
              <a:rPr lang="en-US" sz="1400" b="1" i="0" dirty="0">
                <a:effectLst/>
                <a:latin typeface="Arial" panose="020B0604020202020204" pitchFamily="34" charset="0"/>
                <a:cs typeface="Arial" panose="020B0604020202020204" pitchFamily="34" charset="0"/>
              </a:rPr>
              <a:t>ractitioner (PWP). </a:t>
            </a:r>
          </a:p>
          <a:p>
            <a:pPr>
              <a:lnSpc>
                <a:spcPct val="150000"/>
              </a:lnSpc>
            </a:pPr>
            <a:endParaRPr lang="en-US" sz="1400" b="1" i="0" dirty="0">
              <a:effectLst/>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US" sz="1400" b="1" i="0" dirty="0">
                <a:effectLst/>
                <a:latin typeface="Arial" panose="020B0604020202020204" pitchFamily="34" charset="0"/>
                <a:cs typeface="Arial" panose="020B0604020202020204" pitchFamily="34" charset="0"/>
              </a:rPr>
              <a:t>Individuals who do not fully recover at this level should be stepped up to a course of high-intensity treatment. </a:t>
            </a:r>
          </a:p>
          <a:p>
            <a:pPr>
              <a:lnSpc>
                <a:spcPct val="150000"/>
              </a:lnSpc>
            </a:pPr>
            <a:endParaRPr lang="en-US" sz="1400" b="1" i="0" dirty="0">
              <a:effectLst/>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US" sz="1400" b="1" i="0" dirty="0">
                <a:effectLst/>
                <a:latin typeface="Arial" panose="020B0604020202020204" pitchFamily="34" charset="0"/>
                <a:cs typeface="Arial" panose="020B0604020202020204" pitchFamily="34" charset="0"/>
              </a:rPr>
              <a:t>NICE guidance recommends that people with more severe depression and those with social anxiety disorder or post-traumatic stress disorder (PTSD) should receive high-intensity interventions first (usually CBT)</a:t>
            </a:r>
          </a:p>
          <a:p>
            <a:pPr marL="285750" indent="-285750">
              <a:buFont typeface="Arial" panose="020B0604020202020204" pitchFamily="34" charset="0"/>
              <a:buChar char="•"/>
            </a:pPr>
            <a:endParaRPr lang="en-GB" sz="1400" b="0" i="0" dirty="0">
              <a:effectLst/>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0524386C-A63F-3212-BA75-8BA40ABBA8AF}"/>
              </a:ext>
            </a:extLst>
          </p:cNvPr>
          <p:cNvPicPr>
            <a:picLocks noChangeAspect="1"/>
          </p:cNvPicPr>
          <p:nvPr/>
        </p:nvPicPr>
        <p:blipFill>
          <a:blip r:embed="rId2"/>
          <a:stretch>
            <a:fillRect/>
          </a:stretch>
        </p:blipFill>
        <p:spPr>
          <a:xfrm>
            <a:off x="495795" y="1027616"/>
            <a:ext cx="6958817" cy="5398402"/>
          </a:xfrm>
          <a:prstGeom prst="rect">
            <a:avLst/>
          </a:prstGeom>
        </p:spPr>
      </p:pic>
      <p:sp>
        <p:nvSpPr>
          <p:cNvPr id="10" name="TextBox 9">
            <a:extLst>
              <a:ext uri="{FF2B5EF4-FFF2-40B4-BE49-F238E27FC236}">
                <a16:creationId xmlns:a16="http://schemas.microsoft.com/office/drawing/2014/main" id="{5D250F6F-1969-652F-EF32-77E609F53AF6}"/>
              </a:ext>
            </a:extLst>
          </p:cNvPr>
          <p:cNvSpPr txBox="1"/>
          <p:nvPr/>
        </p:nvSpPr>
        <p:spPr>
          <a:xfrm>
            <a:off x="882238" y="364590"/>
            <a:ext cx="6618514" cy="405047"/>
          </a:xfrm>
          <a:prstGeom prst="rect">
            <a:avLst/>
          </a:prstGeom>
          <a:noFill/>
        </p:spPr>
        <p:txBody>
          <a:bodyPr wrap="square" rtlCol="0">
            <a:spAutoFit/>
          </a:bodyPr>
          <a:lstStyle/>
          <a:p>
            <a:pPr algn="ctr">
              <a:lnSpc>
                <a:spcPct val="110000"/>
              </a:lnSpc>
              <a:spcAft>
                <a:spcPts val="600"/>
              </a:spcAft>
            </a:pPr>
            <a:r>
              <a:rPr lang="en-GB" sz="20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Stepped Care within Bolton </a:t>
            </a:r>
            <a:r>
              <a:rPr lang="en-GB" sz="2000"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NHS Talking Therapies</a:t>
            </a:r>
            <a:endParaRPr lang="en-GB" sz="20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3205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652068E-1BA1-4D63-97BF-EEDDEDBFFDB2}"/>
              </a:ext>
            </a:extLst>
          </p:cNvPr>
          <p:cNvSpPr txBox="1"/>
          <p:nvPr/>
        </p:nvSpPr>
        <p:spPr>
          <a:xfrm>
            <a:off x="423526" y="514574"/>
            <a:ext cx="7192544" cy="67288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Step 2: Psychological Wellbeing Practitioners (PWPs)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srgbClr val="41B6E6"/>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Qualified PWP’s will have completed an accredited IAPT (Improving Access to Talking Therapy Service) training course funded via the NHS.</a:t>
            </a:r>
          </a:p>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endPar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Trained in delivering Low Intensity Cognitive </a:t>
            </a:r>
            <a:r>
              <a:rPr kumimoji="0" lang="en-US" sz="1800" b="1"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Behavioural</a:t>
            </a: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Therapy (LICBT) interventions to clients with common mental health problems within mild-moderate range.</a:t>
            </a: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PWP’s are now required to be accredited via the BABCP.</a:t>
            </a:r>
          </a:p>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endPar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We have PWP’s who have undertaken additional training to work with Long Term Health Conditions in order to be able to work in an integrated way with physical health services.  </a:t>
            </a:r>
          </a:p>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p>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Experienced in completing brief initial triage assessments to determine the most appropriate care pathway or ‘step’. </a:t>
            </a:r>
          </a:p>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669C1061-0BBA-7163-0ECD-04C33DE2E339}"/>
              </a:ext>
            </a:extLst>
          </p:cNvPr>
          <p:cNvSpPr/>
          <p:nvPr/>
        </p:nvSpPr>
        <p:spPr>
          <a:xfrm>
            <a:off x="8210303" y="0"/>
            <a:ext cx="4019797" cy="6858000"/>
          </a:xfrm>
          <a:prstGeom prst="rect">
            <a:avLst/>
          </a:prstGeom>
          <a:solidFill>
            <a:srgbClr val="E8E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5EB8"/>
              </a:solidFill>
            </a:endParaRPr>
          </a:p>
        </p:txBody>
      </p:sp>
      <p:pic>
        <p:nvPicPr>
          <p:cNvPr id="3" name="Picture 2">
            <a:extLst>
              <a:ext uri="{FF2B5EF4-FFF2-40B4-BE49-F238E27FC236}">
                <a16:creationId xmlns:a16="http://schemas.microsoft.com/office/drawing/2014/main" id="{B04BE684-3A33-D588-5BE3-1630FB6B02CC}"/>
              </a:ext>
            </a:extLst>
          </p:cNvPr>
          <p:cNvPicPr>
            <a:picLocks noChangeAspect="1"/>
          </p:cNvPicPr>
          <p:nvPr/>
        </p:nvPicPr>
        <p:blipFill>
          <a:blip r:embed="rId3"/>
          <a:stretch>
            <a:fillRect/>
          </a:stretch>
        </p:blipFill>
        <p:spPr>
          <a:xfrm>
            <a:off x="9062357" y="925285"/>
            <a:ext cx="2537609" cy="4708072"/>
          </a:xfrm>
          <a:prstGeom prst="rect">
            <a:avLst/>
          </a:prstGeom>
        </p:spPr>
      </p:pic>
    </p:spTree>
    <p:extLst>
      <p:ext uri="{BB962C8B-B14F-4D97-AF65-F5344CB8AC3E}">
        <p14:creationId xmlns:p14="http://schemas.microsoft.com/office/powerpoint/2010/main" val="607975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7FB5821-1597-4CBA-A3FA-AE4618036F2B}"/>
              </a:ext>
            </a:extLst>
          </p:cNvPr>
          <p:cNvSpPr txBox="1"/>
          <p:nvPr/>
        </p:nvSpPr>
        <p:spPr>
          <a:xfrm>
            <a:off x="4328007" y="412790"/>
            <a:ext cx="7530164" cy="5782802"/>
          </a:xfrm>
          <a:prstGeom prst="rect">
            <a:avLst/>
          </a:prstGeom>
          <a:noFill/>
        </p:spPr>
        <p:txBody>
          <a:bodyPr wrap="square" rtlCol="0">
            <a:spAutoFit/>
          </a:bodyPr>
          <a:lstStyle/>
          <a:p>
            <a:r>
              <a:rPr lang="en-GB" sz="3600" b="1" dirty="0">
                <a:solidFill>
                  <a:schemeClr val="bg1"/>
                </a:solidFill>
                <a:latin typeface="Arial" panose="020B0604020202020204" pitchFamily="34" charset="0"/>
                <a:cs typeface="Arial" panose="020B0604020202020204" pitchFamily="34" charset="0"/>
              </a:rPr>
              <a:t>PWP sessions </a:t>
            </a:r>
          </a:p>
          <a:p>
            <a:pPr>
              <a:lnSpc>
                <a:spcPct val="150000"/>
              </a:lnSpc>
            </a:pPr>
            <a:endParaRPr lang="en-US" sz="1400"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US" dirty="0">
                <a:latin typeface="Arial" panose="020B0604020202020204" pitchFamily="34" charset="0"/>
                <a:cs typeface="Arial" panose="020B0604020202020204" pitchFamily="34" charset="0"/>
              </a:rPr>
              <a:t>Initial Assessment (first appointment) is 45 minutes, with follow-up treatment appointments lasting 30 minutes</a:t>
            </a:r>
          </a:p>
          <a:p>
            <a:pPr marL="285750" indent="-285750">
              <a:lnSpc>
                <a:spcPct val="150000"/>
              </a:lnSpc>
              <a:buFont typeface="Arial" panose="020B0604020202020204" pitchFamily="34" charset="0"/>
              <a:buChar char="•"/>
            </a:pPr>
            <a:r>
              <a:rPr lang="en-US" dirty="0">
                <a:latin typeface="Arial" panose="020B0604020202020204" pitchFamily="34" charset="0"/>
                <a:cs typeface="Arial" panose="020B0604020202020204" pitchFamily="34" charset="0"/>
              </a:rPr>
              <a:t>Normally clients are offered 6 sessions, but this can be extended to 8 with agreement from a supervisor.</a:t>
            </a:r>
          </a:p>
          <a:p>
            <a:pPr marL="285750" indent="-285750">
              <a:lnSpc>
                <a:spcPct val="150000"/>
              </a:lnSpc>
              <a:buFont typeface="Arial" panose="020B0604020202020204" pitchFamily="34" charset="0"/>
              <a:buChar char="•"/>
            </a:pPr>
            <a:r>
              <a:rPr lang="en-US" dirty="0">
                <a:latin typeface="Arial" panose="020B0604020202020204" pitchFamily="34" charset="0"/>
                <a:cs typeface="Arial" panose="020B0604020202020204" pitchFamily="34" charset="0"/>
              </a:rPr>
              <a:t>Clients will be expected to complete ‘intersession work’, such as reading the self-help material provided, completing thought diaries or engaging in agreed activities.</a:t>
            </a:r>
          </a:p>
          <a:p>
            <a:pPr marL="285750" indent="-285750">
              <a:lnSpc>
                <a:spcPct val="150000"/>
              </a:lnSpc>
              <a:buFont typeface="Arial" panose="020B0604020202020204" pitchFamily="34" charset="0"/>
              <a:buChar char="•"/>
            </a:pPr>
            <a:r>
              <a:rPr lang="en-US" dirty="0">
                <a:latin typeface="Arial" panose="020B0604020202020204" pitchFamily="34" charset="0"/>
                <a:cs typeface="Arial" panose="020B0604020202020204" pitchFamily="34" charset="0"/>
              </a:rPr>
              <a:t>Appointments can be offered face-to-face (at Victoria Square), by video (Microsoft Teams) or by telephone.</a:t>
            </a:r>
          </a:p>
          <a:p>
            <a:pPr marL="285750" indent="-285750">
              <a:lnSpc>
                <a:spcPct val="150000"/>
              </a:lnSpc>
              <a:buFont typeface="Arial" panose="020B0604020202020204" pitchFamily="34" charset="0"/>
              <a:buChar char="•"/>
            </a:pPr>
            <a:r>
              <a:rPr lang="en-US" dirty="0">
                <a:latin typeface="Arial" panose="020B0604020202020204" pitchFamily="34" charset="0"/>
                <a:cs typeface="Arial" panose="020B0604020202020204" pitchFamily="34" charset="0"/>
              </a:rPr>
              <a:t>Client’s can also access </a:t>
            </a:r>
            <a:r>
              <a:rPr lang="en-US" dirty="0" err="1">
                <a:latin typeface="Arial" panose="020B0604020202020204" pitchFamily="34" charset="0"/>
                <a:cs typeface="Arial" panose="020B0604020202020204" pitchFamily="34" charset="0"/>
              </a:rPr>
              <a:t>computerised</a:t>
            </a:r>
            <a:r>
              <a:rPr lang="en-US" dirty="0">
                <a:latin typeface="Arial" panose="020B0604020202020204" pitchFamily="34" charset="0"/>
                <a:cs typeface="Arial" panose="020B0604020202020204" pitchFamily="34" charset="0"/>
              </a:rPr>
              <a:t> CBT (c-CBT) via </a:t>
            </a:r>
            <a:r>
              <a:rPr lang="en-US" dirty="0" err="1">
                <a:latin typeface="Arial" panose="020B0604020202020204" pitchFamily="34" charset="0"/>
                <a:cs typeface="Arial" panose="020B0604020202020204" pitchFamily="34" charset="0"/>
              </a:rPr>
              <a:t>SilverCloud</a:t>
            </a:r>
            <a:r>
              <a:rPr lang="en-US" dirty="0">
                <a:latin typeface="Arial" panose="020B0604020202020204" pitchFamily="34" charset="0"/>
                <a:cs typeface="Arial" panose="020B0604020202020204" pitchFamily="34" charset="0"/>
              </a:rPr>
              <a:t> with regular online and telephone reviews provided by a PWP. </a:t>
            </a:r>
          </a:p>
          <a:p>
            <a:pPr>
              <a:lnSpc>
                <a:spcPct val="150000"/>
              </a:lnSpc>
            </a:pPr>
            <a:endParaRPr lang="en-GB" sz="12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4D58DA60-99AC-2392-1DD2-9105AC8EC573}"/>
              </a:ext>
            </a:extLst>
          </p:cNvPr>
          <p:cNvSpPr/>
          <p:nvPr/>
        </p:nvSpPr>
        <p:spPr>
          <a:xfrm>
            <a:off x="0" y="0"/>
            <a:ext cx="4019797" cy="6858000"/>
          </a:xfrm>
          <a:prstGeom prst="rect">
            <a:avLst/>
          </a:prstGeom>
          <a:solidFill>
            <a:srgbClr val="E8E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5EB8"/>
              </a:solidFill>
            </a:endParaRPr>
          </a:p>
        </p:txBody>
      </p:sp>
      <p:pic>
        <p:nvPicPr>
          <p:cNvPr id="4" name="Picture 3">
            <a:extLst>
              <a:ext uri="{FF2B5EF4-FFF2-40B4-BE49-F238E27FC236}">
                <a16:creationId xmlns:a16="http://schemas.microsoft.com/office/drawing/2014/main" id="{5A4519E2-4C0D-9149-88B4-8B12162DBB7C}"/>
              </a:ext>
            </a:extLst>
          </p:cNvPr>
          <p:cNvPicPr>
            <a:picLocks noChangeAspect="1"/>
          </p:cNvPicPr>
          <p:nvPr/>
        </p:nvPicPr>
        <p:blipFill>
          <a:blip r:embed="rId2"/>
          <a:stretch>
            <a:fillRect/>
          </a:stretch>
        </p:blipFill>
        <p:spPr>
          <a:xfrm>
            <a:off x="555171" y="1518556"/>
            <a:ext cx="2748644" cy="3897087"/>
          </a:xfrm>
          <a:prstGeom prst="rect">
            <a:avLst/>
          </a:prstGeom>
        </p:spPr>
      </p:pic>
    </p:spTree>
    <p:extLst>
      <p:ext uri="{BB962C8B-B14F-4D97-AF65-F5344CB8AC3E}">
        <p14:creationId xmlns:p14="http://schemas.microsoft.com/office/powerpoint/2010/main" val="3174620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7FB5821-1597-4CBA-A3FA-AE4618036F2B}"/>
              </a:ext>
            </a:extLst>
          </p:cNvPr>
          <p:cNvSpPr txBox="1"/>
          <p:nvPr/>
        </p:nvSpPr>
        <p:spPr>
          <a:xfrm>
            <a:off x="510748" y="340217"/>
            <a:ext cx="5435600" cy="6377195"/>
          </a:xfrm>
          <a:prstGeom prst="rect">
            <a:avLst/>
          </a:prstGeom>
          <a:noFill/>
        </p:spPr>
        <p:txBody>
          <a:bodyPr wrap="square" rtlCol="0">
            <a:spAutoFit/>
          </a:bodyPr>
          <a:lstStyle/>
          <a:p>
            <a:r>
              <a:rPr lang="en-GB" sz="3600" b="1" dirty="0">
                <a:solidFill>
                  <a:schemeClr val="bg1"/>
                </a:solidFill>
                <a:latin typeface="Arial" panose="020B0604020202020204" pitchFamily="34" charset="0"/>
                <a:cs typeface="Arial" panose="020B0604020202020204" pitchFamily="34" charset="0"/>
              </a:rPr>
              <a:t>SilverCloud</a:t>
            </a:r>
          </a:p>
          <a:p>
            <a:pPr>
              <a:lnSpc>
                <a:spcPct val="150000"/>
              </a:lnSpc>
            </a:pPr>
            <a:endParaRPr lang="en-GB" sz="1200" b="0" i="0" dirty="0">
              <a:solidFill>
                <a:srgbClr val="AE2573"/>
              </a:solidFill>
              <a:effectLst/>
              <a:latin typeface="Arial" panose="020B0604020202020204" pitchFamily="34" charset="0"/>
              <a:cs typeface="Arial" panose="020B0604020202020204" pitchFamily="34" charset="0"/>
            </a:endParaRPr>
          </a:p>
          <a:p>
            <a:pPr>
              <a:lnSpc>
                <a:spcPct val="150000"/>
              </a:lnSpc>
            </a:pPr>
            <a:r>
              <a:rPr lang="en-GB" sz="1600" b="1" dirty="0">
                <a:solidFill>
                  <a:srgbClr val="005EB8"/>
                </a:solidFill>
                <a:latin typeface="Arial" panose="020B0604020202020204" pitchFamily="34" charset="0"/>
                <a:cs typeface="Arial" panose="020B0604020202020204" pitchFamily="34" charset="0"/>
              </a:rPr>
              <a:t>SilverCloud offer a choice of different programmes on its platform, with the option for PWP’s to add additional modules (e.g. sleep hygiene) as the client works through the programme.  </a:t>
            </a:r>
          </a:p>
          <a:p>
            <a:pPr>
              <a:lnSpc>
                <a:spcPct val="150000"/>
              </a:lnSpc>
            </a:pPr>
            <a:endParaRPr lang="en-GB" sz="1600" b="1" dirty="0">
              <a:solidFill>
                <a:srgbClr val="005EB8"/>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US" b="0" i="0" dirty="0">
                <a:effectLst/>
                <a:latin typeface="Arial" panose="020B0604020202020204" pitchFamily="34" charset="0"/>
                <a:cs typeface="Arial" panose="020B0604020202020204" pitchFamily="34" charset="0"/>
              </a:rPr>
              <a:t>Space from Depression (student option available)</a:t>
            </a:r>
          </a:p>
          <a:p>
            <a:pPr marL="285750" indent="-285750">
              <a:lnSpc>
                <a:spcPct val="150000"/>
              </a:lnSpc>
              <a:buFont typeface="Arial" panose="020B0604020202020204" pitchFamily="34" charset="0"/>
              <a:buChar char="•"/>
            </a:pPr>
            <a:r>
              <a:rPr lang="en-US" b="0" i="0" dirty="0">
                <a:effectLst/>
                <a:latin typeface="Arial" panose="020B0604020202020204" pitchFamily="34" charset="0"/>
                <a:cs typeface="Arial" panose="020B0604020202020204" pitchFamily="34" charset="0"/>
              </a:rPr>
              <a:t>Space from Anxiety (student option available)</a:t>
            </a:r>
          </a:p>
          <a:p>
            <a:pPr marL="285750" indent="-285750">
              <a:lnSpc>
                <a:spcPct val="150000"/>
              </a:lnSpc>
              <a:buFont typeface="Arial" panose="020B0604020202020204" pitchFamily="34" charset="0"/>
              <a:buChar char="•"/>
            </a:pPr>
            <a:r>
              <a:rPr lang="en-US" b="0" i="0" dirty="0">
                <a:effectLst/>
                <a:latin typeface="Arial" panose="020B0604020202020204" pitchFamily="34" charset="0"/>
                <a:cs typeface="Arial" panose="020B0604020202020204" pitchFamily="34" charset="0"/>
              </a:rPr>
              <a:t>Space from Depression and Anxiety</a:t>
            </a:r>
          </a:p>
          <a:p>
            <a:pPr marL="285750" indent="-285750">
              <a:lnSpc>
                <a:spcPct val="150000"/>
              </a:lnSpc>
              <a:buFont typeface="Arial" panose="020B0604020202020204" pitchFamily="34" charset="0"/>
              <a:buChar char="•"/>
            </a:pPr>
            <a:r>
              <a:rPr lang="en-US" b="0" i="0" dirty="0">
                <a:effectLst/>
                <a:latin typeface="Arial" panose="020B0604020202020204" pitchFamily="34" charset="0"/>
                <a:cs typeface="Arial" panose="020B0604020202020204" pitchFamily="34" charset="0"/>
              </a:rPr>
              <a:t>Space from Stress (student option available)</a:t>
            </a:r>
          </a:p>
          <a:p>
            <a:pPr marL="285750" indent="-285750">
              <a:lnSpc>
                <a:spcPct val="150000"/>
              </a:lnSpc>
              <a:buFont typeface="Arial" panose="020B0604020202020204" pitchFamily="34" charset="0"/>
              <a:buChar char="•"/>
            </a:pPr>
            <a:r>
              <a:rPr lang="en-US" b="0" i="0" dirty="0">
                <a:effectLst/>
                <a:latin typeface="Arial" panose="020B0604020202020204" pitchFamily="34" charset="0"/>
                <a:cs typeface="Arial" panose="020B0604020202020204" pitchFamily="34" charset="0"/>
              </a:rPr>
              <a:t>Space from Panic</a:t>
            </a:r>
          </a:p>
          <a:p>
            <a:pPr marL="285750" indent="-285750">
              <a:lnSpc>
                <a:spcPct val="150000"/>
              </a:lnSpc>
              <a:buFont typeface="Arial" panose="020B0604020202020204" pitchFamily="34" charset="0"/>
              <a:buChar char="•"/>
            </a:pPr>
            <a:r>
              <a:rPr lang="en-US" b="0" i="0" dirty="0">
                <a:effectLst/>
                <a:latin typeface="Arial" panose="020B0604020202020204" pitchFamily="34" charset="0"/>
                <a:cs typeface="Arial" panose="020B0604020202020204" pitchFamily="34" charset="0"/>
              </a:rPr>
              <a:t>Space from Phobia</a:t>
            </a:r>
          </a:p>
          <a:p>
            <a:pPr marL="285750" indent="-285750">
              <a:lnSpc>
                <a:spcPct val="150000"/>
              </a:lnSpc>
              <a:buFont typeface="Arial" panose="020B0604020202020204" pitchFamily="34" charset="0"/>
              <a:buChar char="•"/>
            </a:pPr>
            <a:r>
              <a:rPr lang="en-US" b="0" i="0" dirty="0">
                <a:effectLst/>
                <a:latin typeface="Arial" panose="020B0604020202020204" pitchFamily="34" charset="0"/>
                <a:cs typeface="Arial" panose="020B0604020202020204" pitchFamily="34" charset="0"/>
              </a:rPr>
              <a:t>Space for Sleep</a:t>
            </a:r>
          </a:p>
          <a:p>
            <a:pPr>
              <a:lnSpc>
                <a:spcPct val="150000"/>
              </a:lnSpc>
            </a:pPr>
            <a:endParaRPr lang="en-GB" sz="1400" b="0" i="0" dirty="0">
              <a:effectLst/>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F0D21B5C-740A-462B-A45F-2D6188FE4E1F}"/>
              </a:ext>
            </a:extLst>
          </p:cNvPr>
          <p:cNvSpPr txBox="1"/>
          <p:nvPr/>
        </p:nvSpPr>
        <p:spPr>
          <a:xfrm>
            <a:off x="6286500" y="1198703"/>
            <a:ext cx="5435600" cy="502400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b="0" i="0" dirty="0">
                <a:effectLst/>
                <a:latin typeface="Arial" panose="020B0604020202020204" pitchFamily="34" charset="0"/>
                <a:cs typeface="Arial" panose="020B0604020202020204" pitchFamily="34" charset="0"/>
              </a:rPr>
              <a:t>Space for perinatal wellbeing</a:t>
            </a:r>
          </a:p>
          <a:p>
            <a:pPr marL="285750" indent="-285750">
              <a:lnSpc>
                <a:spcPct val="150000"/>
              </a:lnSpc>
              <a:buFont typeface="Arial" panose="020B0604020202020204" pitchFamily="34" charset="0"/>
              <a:buChar char="•"/>
            </a:pPr>
            <a:r>
              <a:rPr lang="en-US" b="0" i="0" dirty="0">
                <a:effectLst/>
                <a:latin typeface="Arial" panose="020B0604020202020204" pitchFamily="34" charset="0"/>
                <a:cs typeface="Arial" panose="020B0604020202020204" pitchFamily="34" charset="0"/>
              </a:rPr>
              <a:t>Space from Money Worries</a:t>
            </a:r>
          </a:p>
          <a:p>
            <a:pPr marL="285750" indent="-285750">
              <a:lnSpc>
                <a:spcPct val="150000"/>
              </a:lnSpc>
              <a:buFont typeface="Arial" panose="020B0604020202020204" pitchFamily="34" charset="0"/>
              <a:buChar char="•"/>
            </a:pPr>
            <a:r>
              <a:rPr lang="en-US" b="0" i="0" dirty="0">
                <a:effectLst/>
                <a:latin typeface="Arial" panose="020B0604020202020204" pitchFamily="34" charset="0"/>
                <a:cs typeface="Arial" panose="020B0604020202020204" pitchFamily="34" charset="0"/>
              </a:rPr>
              <a:t>Space from COVID-19</a:t>
            </a:r>
          </a:p>
          <a:p>
            <a:pPr marL="285750" indent="-285750">
              <a:lnSpc>
                <a:spcPct val="150000"/>
              </a:lnSpc>
              <a:buFont typeface="Arial" panose="020B0604020202020204" pitchFamily="34" charset="0"/>
              <a:buChar char="•"/>
            </a:pPr>
            <a:r>
              <a:rPr lang="en-US" b="0" i="0" dirty="0">
                <a:effectLst/>
                <a:latin typeface="Arial" panose="020B0604020202020204" pitchFamily="34" charset="0"/>
                <a:cs typeface="Arial" panose="020B0604020202020204" pitchFamily="34" charset="0"/>
              </a:rPr>
              <a:t>Space for Resilience (student option available)</a:t>
            </a:r>
          </a:p>
          <a:p>
            <a:pPr>
              <a:lnSpc>
                <a:spcPct val="107000"/>
              </a:lnSpc>
              <a:spcAft>
                <a:spcPts val="800"/>
              </a:spcAft>
            </a:pPr>
            <a:endParaRPr lang="en-GB" b="1"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Arial" panose="020B0604020202020204" pitchFamily="34" charset="0"/>
                <a:ea typeface="Calibri" panose="020F0502020204030204" pitchFamily="34" charset="0"/>
                <a:cs typeface="Times New Roman" panose="02020603050405020304" pitchFamily="18" charset="0"/>
              </a:rPr>
              <a:t>SilverCloud LTC programmes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Space in Lung conditions from depression and anxiety</a:t>
            </a:r>
          </a:p>
          <a:p>
            <a:pPr marL="285750" indent="-285750">
              <a:lnSpc>
                <a:spcPct val="107000"/>
              </a:lnSpc>
              <a:spcAft>
                <a:spcPts val="800"/>
              </a:spcAft>
              <a:buFont typeface="Arial" panose="020B0604020202020204" pitchFamily="34" charset="0"/>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Space in coronary Heart Disease (CHD) in depression and anxiety</a:t>
            </a:r>
          </a:p>
          <a:p>
            <a:pPr marL="285750" indent="-285750">
              <a:lnSpc>
                <a:spcPct val="107000"/>
              </a:lnSpc>
              <a:spcAft>
                <a:spcPts val="800"/>
              </a:spcAft>
              <a:buFont typeface="Arial" panose="020B0604020202020204" pitchFamily="34" charset="0"/>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Space in chronic pain in depression and anxiety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Space in diabetes in depression and anxiety</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612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1B6E6"/>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9C1061-0BBA-7163-0ECD-04C33DE2E339}"/>
              </a:ext>
            </a:extLst>
          </p:cNvPr>
          <p:cNvSpPr/>
          <p:nvPr/>
        </p:nvSpPr>
        <p:spPr>
          <a:xfrm>
            <a:off x="8172203" y="0"/>
            <a:ext cx="4019797" cy="6858000"/>
          </a:xfrm>
          <a:prstGeom prst="rect">
            <a:avLst/>
          </a:prstGeom>
          <a:solidFill>
            <a:srgbClr val="E8E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5EB8"/>
              </a:solidFill>
            </a:endParaRPr>
          </a:p>
        </p:txBody>
      </p:sp>
      <p:sp>
        <p:nvSpPr>
          <p:cNvPr id="3" name="TextBox 2">
            <a:extLst>
              <a:ext uri="{FF2B5EF4-FFF2-40B4-BE49-F238E27FC236}">
                <a16:creationId xmlns:a16="http://schemas.microsoft.com/office/drawing/2014/main" id="{52B74070-10BA-C303-6804-C1215DC5E18C}"/>
              </a:ext>
            </a:extLst>
          </p:cNvPr>
          <p:cNvSpPr txBox="1"/>
          <p:nvPr/>
        </p:nvSpPr>
        <p:spPr>
          <a:xfrm>
            <a:off x="574964" y="609600"/>
            <a:ext cx="7079672" cy="176054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Step 3 Cognitive Behavioural Therapy (CBT) </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CBT therapists work with the following presentations:</a:t>
            </a:r>
          </a:p>
        </p:txBody>
      </p:sp>
      <p:sp>
        <p:nvSpPr>
          <p:cNvPr id="6" name="TextBox 5">
            <a:extLst>
              <a:ext uri="{FF2B5EF4-FFF2-40B4-BE49-F238E27FC236}">
                <a16:creationId xmlns:a16="http://schemas.microsoft.com/office/drawing/2014/main" id="{65D0AE8A-DAD8-CE82-9835-72FBFDAE0DEA}"/>
              </a:ext>
            </a:extLst>
          </p:cNvPr>
          <p:cNvSpPr txBox="1"/>
          <p:nvPr/>
        </p:nvSpPr>
        <p:spPr>
          <a:xfrm>
            <a:off x="653143" y="2370148"/>
            <a:ext cx="2623457" cy="2099549"/>
          </a:xfrm>
          <a:prstGeom prst="rect">
            <a:avLst/>
          </a:prstGeom>
          <a:noFill/>
        </p:spPr>
        <p:txBody>
          <a:bodyPr wrap="square" rtlCol="0">
            <a:spAutoFit/>
          </a:bodyPr>
          <a:lstStyle/>
          <a:p>
            <a:pPr marL="342900" lvl="0" indent="-342900">
              <a:lnSpc>
                <a:spcPct val="107000"/>
              </a:lnSpc>
              <a:spcAft>
                <a:spcPts val="800"/>
              </a:spcAft>
              <a:buFont typeface="Symbol" panose="05050102010706020507" pitchFamily="18" charset="2"/>
              <a:buChar char=""/>
            </a:pPr>
            <a:r>
              <a:rPr lang="en-GB" sz="1400" dirty="0">
                <a:effectLst/>
                <a:latin typeface="Arial" panose="020B0604020202020204" pitchFamily="34" charset="0"/>
                <a:ea typeface="Times New Roman" panose="02020603050405020304" pitchFamily="18" charset="0"/>
                <a:cs typeface="Arial" panose="020B0604020202020204" pitchFamily="34" charset="0"/>
              </a:rPr>
              <a:t>Depression</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GB" sz="1400" dirty="0">
                <a:effectLst/>
                <a:latin typeface="Arial" panose="020B0604020202020204" pitchFamily="34" charset="0"/>
                <a:ea typeface="Times New Roman" panose="02020603050405020304" pitchFamily="18" charset="0"/>
                <a:cs typeface="Arial" panose="020B0604020202020204" pitchFamily="34" charset="0"/>
              </a:rPr>
              <a:t>Panic disorder (with/without agoraphobia)</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GB" sz="1400" dirty="0">
                <a:effectLst/>
                <a:latin typeface="Arial" panose="020B0604020202020204" pitchFamily="34" charset="0"/>
                <a:ea typeface="Times New Roman" panose="02020603050405020304" pitchFamily="18" charset="0"/>
                <a:cs typeface="Arial" panose="020B0604020202020204" pitchFamily="34" charset="0"/>
              </a:rPr>
              <a:t>Generalised Anxiety Disorder (GAD)</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GB" sz="1400" dirty="0">
                <a:effectLst/>
                <a:latin typeface="Arial" panose="020B0604020202020204" pitchFamily="34" charset="0"/>
                <a:ea typeface="Times New Roman" panose="02020603050405020304" pitchFamily="18" charset="0"/>
                <a:cs typeface="Arial" panose="020B0604020202020204" pitchFamily="34" charset="0"/>
              </a:rPr>
              <a:t>Social Phobia </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GB" sz="1400" dirty="0">
                <a:effectLst/>
                <a:latin typeface="Arial" panose="020B0604020202020204" pitchFamily="34" charset="0"/>
                <a:ea typeface="Times New Roman" panose="02020603050405020304" pitchFamily="18" charset="0"/>
                <a:cs typeface="Arial" panose="020B0604020202020204" pitchFamily="34" charset="0"/>
              </a:rPr>
              <a:t>Specific Phobia </a:t>
            </a:r>
          </a:p>
        </p:txBody>
      </p:sp>
      <p:sp>
        <p:nvSpPr>
          <p:cNvPr id="8" name="TextBox 7">
            <a:extLst>
              <a:ext uri="{FF2B5EF4-FFF2-40B4-BE49-F238E27FC236}">
                <a16:creationId xmlns:a16="http://schemas.microsoft.com/office/drawing/2014/main" id="{CBDDA35E-E524-9606-5F3F-A6F266612515}"/>
              </a:ext>
            </a:extLst>
          </p:cNvPr>
          <p:cNvSpPr txBox="1"/>
          <p:nvPr/>
        </p:nvSpPr>
        <p:spPr>
          <a:xfrm>
            <a:off x="4019798" y="2370147"/>
            <a:ext cx="3480459" cy="2432654"/>
          </a:xfrm>
          <a:prstGeom prst="rect">
            <a:avLst/>
          </a:prstGeom>
          <a:noFill/>
        </p:spPr>
        <p:txBody>
          <a:bodyPr wrap="square" rtlCol="0">
            <a:spAutoFit/>
          </a:bodyPr>
          <a:lstStyle/>
          <a:p>
            <a:pPr marL="285750" lvl="0" indent="-285750">
              <a:lnSpc>
                <a:spcPct val="107000"/>
              </a:lnSpc>
              <a:spcAft>
                <a:spcPts val="800"/>
              </a:spcAft>
              <a:buFont typeface="Arial" panose="020B0604020202020204" pitchFamily="34" charset="0"/>
              <a:buChar char="•"/>
            </a:pPr>
            <a:r>
              <a:rPr lang="en-GB" sz="1400" dirty="0">
                <a:latin typeface="Arial" panose="020B0604020202020204" pitchFamily="34" charset="0"/>
                <a:ea typeface="Times New Roman" panose="02020603050405020304" pitchFamily="18" charset="0"/>
                <a:cs typeface="Arial" panose="020B0604020202020204" pitchFamily="34" charset="0"/>
              </a:rPr>
              <a:t>Post-Traumatic Stress Disorder (PTSD)</a:t>
            </a:r>
          </a:p>
          <a:p>
            <a:pPr marL="285750" lvl="0" indent="-285750">
              <a:lnSpc>
                <a:spcPct val="107000"/>
              </a:lnSpc>
              <a:spcAft>
                <a:spcPts val="800"/>
              </a:spcAft>
              <a:buFont typeface="Arial" panose="020B0604020202020204" pitchFamily="34" charset="0"/>
              <a:buChar char="•"/>
            </a:pPr>
            <a:r>
              <a:rPr lang="en-GB" sz="1400" dirty="0">
                <a:effectLst/>
                <a:latin typeface="Arial" panose="020B0604020202020204" pitchFamily="34" charset="0"/>
                <a:ea typeface="Times New Roman" panose="02020603050405020304" pitchFamily="18" charset="0"/>
                <a:cs typeface="Arial" panose="020B0604020202020204" pitchFamily="34" charset="0"/>
              </a:rPr>
              <a:t>Obsessive Compulsive Disorder (OCD)</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GB" sz="1400" dirty="0">
                <a:effectLst/>
                <a:latin typeface="Arial" panose="020B0604020202020204" pitchFamily="34" charset="0"/>
                <a:ea typeface="Times New Roman" panose="02020603050405020304" pitchFamily="18" charset="0"/>
                <a:cs typeface="Arial" panose="020B0604020202020204" pitchFamily="34" charset="0"/>
              </a:rPr>
              <a:t>Health Anxiety </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GB" sz="1400" dirty="0">
                <a:effectLst/>
                <a:latin typeface="Arial" panose="020B0604020202020204" pitchFamily="34" charset="0"/>
                <a:ea typeface="Times New Roman" panose="02020603050405020304" pitchFamily="18" charset="0"/>
                <a:cs typeface="Arial" panose="020B0604020202020204" pitchFamily="34" charset="0"/>
              </a:rPr>
              <a:t>Low Self-Esteem</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GB" sz="1400" dirty="0">
                <a:effectLst/>
                <a:latin typeface="Arial" panose="020B0604020202020204" pitchFamily="34" charset="0"/>
                <a:ea typeface="Times New Roman" panose="02020603050405020304" pitchFamily="18" charset="0"/>
                <a:cs typeface="Arial" panose="020B0604020202020204" pitchFamily="34" charset="0"/>
              </a:rPr>
              <a:t>Body Dysmorphic Disorder (BDD)</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GB" sz="1400" dirty="0">
                <a:effectLst/>
                <a:latin typeface="Arial" panose="020B0604020202020204" pitchFamily="34" charset="0"/>
                <a:ea typeface="Times New Roman" panose="02020603050405020304" pitchFamily="18" charset="0"/>
                <a:cs typeface="Arial" panose="020B0604020202020204" pitchFamily="34" charset="0"/>
              </a:rPr>
              <a:t>TICs/Skin Picking/Trichotillomania </a:t>
            </a:r>
            <a:endParaRPr lang="en-GB"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id="{762B7355-06C0-FE86-EEFC-BAEE41C34180}"/>
              </a:ext>
            </a:extLst>
          </p:cNvPr>
          <p:cNvSpPr txBox="1"/>
          <p:nvPr/>
        </p:nvSpPr>
        <p:spPr>
          <a:xfrm>
            <a:off x="402771" y="4802801"/>
            <a:ext cx="7251865" cy="1991379"/>
          </a:xfrm>
          <a:prstGeom prst="rect">
            <a:avLst/>
          </a:prstGeom>
          <a:noFill/>
        </p:spPr>
        <p:txBody>
          <a:bodyPr wrap="square" rtlCol="0">
            <a:spAutoFit/>
          </a:bodyPr>
          <a:lstStyle/>
          <a:p>
            <a:pPr>
              <a:lnSpc>
                <a:spcPct val="150000"/>
              </a:lnSpc>
            </a:pPr>
            <a:r>
              <a:rPr lang="en-GB" sz="1400" b="1" dirty="0">
                <a:solidFill>
                  <a:srgbClr val="005EB8"/>
                </a:solidFill>
                <a:latin typeface="Arial" panose="020B0604020202020204" pitchFamily="34" charset="0"/>
                <a:cs typeface="Arial" panose="020B0604020202020204" pitchFamily="34" charset="0"/>
              </a:rPr>
              <a:t>Treatment</a:t>
            </a:r>
            <a:endParaRPr lang="en-GB" sz="1400" b="1" i="0" dirty="0">
              <a:solidFill>
                <a:srgbClr val="005EB8"/>
              </a:solidFill>
              <a:effectLst/>
              <a:latin typeface="Arial" panose="020B0604020202020204" pitchFamily="34" charset="0"/>
              <a:cs typeface="Arial" panose="020B0604020202020204" pitchFamily="34" charset="0"/>
            </a:endParaRPr>
          </a:p>
          <a:p>
            <a:pPr>
              <a:lnSpc>
                <a:spcPct val="150000"/>
              </a:lnSpc>
            </a:pPr>
            <a:r>
              <a:rPr lang="en-GB" sz="1400" b="1" i="0" dirty="0">
                <a:effectLst/>
                <a:latin typeface="Arial" panose="020B0604020202020204" pitchFamily="34" charset="0"/>
                <a:cs typeface="Arial" panose="020B0604020202020204" pitchFamily="34" charset="0"/>
              </a:rPr>
              <a:t>Treatment is likely to focus on ONE presenting problem </a:t>
            </a:r>
            <a:r>
              <a:rPr lang="en-GB" sz="1400" i="0" dirty="0">
                <a:effectLst/>
                <a:latin typeface="Arial" panose="020B0604020202020204" pitchFamily="34" charset="0"/>
                <a:cs typeface="Arial" panose="020B0604020202020204" pitchFamily="34" charset="0"/>
              </a:rPr>
              <a:t>(</a:t>
            </a:r>
            <a:r>
              <a:rPr lang="en-GB" sz="1400" i="0" dirty="0" err="1">
                <a:effectLst/>
                <a:latin typeface="Arial" panose="020B0604020202020204" pitchFamily="34" charset="0"/>
                <a:cs typeface="Arial" panose="020B0604020202020204" pitchFamily="34" charset="0"/>
              </a:rPr>
              <a:t>i</a:t>
            </a:r>
            <a:r>
              <a:rPr lang="en-GB" sz="1400" dirty="0" err="1">
                <a:latin typeface="Arial" panose="020B0604020202020204" pitchFamily="34" charset="0"/>
                <a:cs typeface="Arial" panose="020B0604020202020204" pitchFamily="34" charset="0"/>
              </a:rPr>
              <a:t>.e</a:t>
            </a:r>
            <a:r>
              <a:rPr lang="en-GB" sz="1400" dirty="0">
                <a:latin typeface="Arial" panose="020B0604020202020204" pitchFamily="34" charset="0"/>
                <a:cs typeface="Arial" panose="020B0604020202020204" pitchFamily="34" charset="0"/>
              </a:rPr>
              <a:t> the </a:t>
            </a:r>
            <a:r>
              <a:rPr lang="en-US" sz="1400" dirty="0">
                <a:latin typeface="Arial" panose="020B0604020202020204" pitchFamily="34" charset="0"/>
                <a:cs typeface="Arial" panose="020B0604020202020204" pitchFamily="34" charset="0"/>
              </a:rPr>
              <a:t>problem having the most impact on their day-to-day functioning)</a:t>
            </a:r>
            <a:r>
              <a:rPr lang="en-GB" sz="1400" dirty="0">
                <a:latin typeface="Arial" panose="020B0604020202020204" pitchFamily="34" charset="0"/>
                <a:cs typeface="Arial" panose="020B0604020202020204" pitchFamily="34" charset="0"/>
              </a:rPr>
              <a:t>.</a:t>
            </a:r>
          </a:p>
          <a:p>
            <a:pPr>
              <a:lnSpc>
                <a:spcPct val="150000"/>
              </a:lnSpc>
            </a:pPr>
            <a:r>
              <a:rPr lang="en-GB" sz="1400" dirty="0">
                <a:latin typeface="Arial" panose="020B0604020202020204" pitchFamily="34" charset="0"/>
                <a:cs typeface="Arial" panose="020B0604020202020204" pitchFamily="34" charset="0"/>
              </a:rPr>
              <a:t>Appointments can be offered face-to-face, via video or telephone. There are also the option for clients to attend groups such as </a:t>
            </a:r>
            <a:r>
              <a:rPr lang="en-US" sz="1400" dirty="0">
                <a:latin typeface="Arial" panose="020B0604020202020204" pitchFamily="34" charset="0"/>
                <a:cs typeface="Arial" panose="020B0604020202020204" pitchFamily="34" charset="0"/>
              </a:rPr>
              <a:t>Mindfulness Based Cognitive Therapy (MBCT) group or  the CBT Skills group. </a:t>
            </a:r>
            <a:endParaRPr lang="en-GB" sz="1400" dirty="0">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096837F8-503F-8624-E71A-468EA1C47227}"/>
              </a:ext>
            </a:extLst>
          </p:cNvPr>
          <p:cNvPicPr>
            <a:picLocks noChangeAspect="1"/>
          </p:cNvPicPr>
          <p:nvPr/>
        </p:nvPicPr>
        <p:blipFill>
          <a:blip r:embed="rId2"/>
          <a:stretch>
            <a:fillRect/>
          </a:stretch>
        </p:blipFill>
        <p:spPr>
          <a:xfrm>
            <a:off x="8844644" y="1692728"/>
            <a:ext cx="2944585" cy="3167743"/>
          </a:xfrm>
          <a:prstGeom prst="rect">
            <a:avLst/>
          </a:prstGeom>
        </p:spPr>
      </p:pic>
    </p:spTree>
    <p:extLst>
      <p:ext uri="{BB962C8B-B14F-4D97-AF65-F5344CB8AC3E}">
        <p14:creationId xmlns:p14="http://schemas.microsoft.com/office/powerpoint/2010/main" val="2497727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7FB5821-1597-4CBA-A3FA-AE4618036F2B}"/>
              </a:ext>
            </a:extLst>
          </p:cNvPr>
          <p:cNvSpPr txBox="1"/>
          <p:nvPr/>
        </p:nvSpPr>
        <p:spPr>
          <a:xfrm>
            <a:off x="4328007" y="412790"/>
            <a:ext cx="7530164" cy="1852880"/>
          </a:xfrm>
          <a:prstGeom prst="rect">
            <a:avLst/>
          </a:prstGeom>
          <a:noFill/>
        </p:spPr>
        <p:txBody>
          <a:bodyPr wrap="square" rtlCol="0">
            <a:spAutoFit/>
          </a:bodyPr>
          <a:lstStyle/>
          <a:p>
            <a:r>
              <a:rPr lang="en-GB" sz="3600" b="1" dirty="0">
                <a:solidFill>
                  <a:schemeClr val="bg1"/>
                </a:solidFill>
                <a:latin typeface="Arial" panose="020B0604020202020204" pitchFamily="34" charset="0"/>
                <a:cs typeface="Arial" panose="020B0604020202020204" pitchFamily="34" charset="0"/>
              </a:rPr>
              <a:t>Step 3 Counselling (1point)</a:t>
            </a:r>
          </a:p>
          <a:p>
            <a:pPr>
              <a:lnSpc>
                <a:spcPct val="150000"/>
              </a:lnSpc>
            </a:pPr>
            <a:endParaRPr lang="en-GB" sz="1200" dirty="0">
              <a:solidFill>
                <a:schemeClr val="bg1"/>
              </a:solidFill>
              <a:latin typeface="Arial" panose="020B0604020202020204" pitchFamily="34" charset="0"/>
              <a:cs typeface="Arial" panose="020B0604020202020204" pitchFamily="34" charset="0"/>
            </a:endParaRPr>
          </a:p>
          <a:p>
            <a:pPr>
              <a:lnSpc>
                <a:spcPct val="150000"/>
              </a:lnSpc>
            </a:pPr>
            <a:r>
              <a:rPr lang="en-GB" sz="1400" b="1" dirty="0">
                <a:latin typeface="Arial" panose="020B0604020202020204" pitchFamily="34" charset="0"/>
                <a:cs typeface="Arial" panose="020B0604020202020204" pitchFamily="34" charset="0"/>
              </a:rPr>
              <a:t>Bolton NHS Talking Therapies works in partnership with 1 point who offer counselling to Bolton residents. Referrals are received via the Single Point of Access (SPOA), and if counselling is more appropriate we will pass the referral to 1point.</a:t>
            </a:r>
            <a:r>
              <a:rPr lang="en-GB" sz="1400" b="1" i="0" dirty="0">
                <a:effectLst/>
                <a:latin typeface="Arial" panose="020B0604020202020204" pitchFamily="34" charset="0"/>
                <a:cs typeface="Arial" panose="020B0604020202020204" pitchFamily="34" charset="0"/>
              </a:rPr>
              <a:t> </a:t>
            </a:r>
            <a:endParaRPr lang="en-GB" sz="1400" b="0" i="0" dirty="0">
              <a:effectLst/>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9963A7E9-02B3-4309-AC2A-37CB75CE0D94}"/>
              </a:ext>
            </a:extLst>
          </p:cNvPr>
          <p:cNvSpPr txBox="1"/>
          <p:nvPr/>
        </p:nvSpPr>
        <p:spPr>
          <a:xfrm>
            <a:off x="5012871" y="2797629"/>
            <a:ext cx="6716485" cy="3864969"/>
          </a:xfrm>
          <a:prstGeom prst="rect">
            <a:avLst/>
          </a:prstGeom>
          <a:noFill/>
        </p:spPr>
        <p:txBody>
          <a:bodyPr wrap="square" rtlCol="0">
            <a:spAutoFit/>
          </a:bodyPr>
          <a:lstStyle/>
          <a:p>
            <a:pPr>
              <a:lnSpc>
                <a:spcPct val="150000"/>
              </a:lnSpc>
            </a:pPr>
            <a:r>
              <a:rPr lang="en-GB" b="1" dirty="0">
                <a:solidFill>
                  <a:srgbClr val="005EB8"/>
                </a:solidFill>
                <a:latin typeface="Arial" panose="020B0604020202020204" pitchFamily="34" charset="0"/>
                <a:cs typeface="Arial" panose="020B0604020202020204" pitchFamily="34" charset="0"/>
              </a:rPr>
              <a:t>IAPT counselling</a:t>
            </a:r>
          </a:p>
          <a:p>
            <a:pPr>
              <a:lnSpc>
                <a:spcPct val="107000"/>
              </a:lnSpc>
              <a:spcAft>
                <a:spcPts val="800"/>
              </a:spcAft>
            </a:pPr>
            <a:r>
              <a:rPr lang="en-GB" sz="1400" b="1" i="0" dirty="0">
                <a:effectLst/>
                <a:latin typeface="Arial" panose="020B0604020202020204" pitchFamily="34" charset="0"/>
                <a:cs typeface="Arial" panose="020B0604020202020204" pitchFamily="34" charset="0"/>
              </a:rPr>
              <a:t>IAPT counselling for depression. </a:t>
            </a:r>
            <a:r>
              <a:rPr lang="en-GB" sz="1400" dirty="0">
                <a:effectLst/>
                <a:latin typeface="Arial" panose="020B0604020202020204" pitchFamily="34" charset="0"/>
                <a:ea typeface="Calibri" panose="020F0502020204030204" pitchFamily="34" charset="0"/>
                <a:cs typeface="Times New Roman" panose="02020603050405020304" pitchFamily="18" charset="0"/>
              </a:rPr>
              <a:t>Counselling aims to help you get in touch with the feelings underlying your depression, to express these, make sense of them and develop new ways of looking at yourself and the world around you. This is achieved by counsellors focusing on how you feel and understanding your situation from your point of view.</a:t>
            </a:r>
          </a:p>
          <a:p>
            <a:pPr>
              <a:lnSpc>
                <a:spcPct val="107000"/>
              </a:lnSpc>
              <a:spcAft>
                <a:spcPts val="800"/>
              </a:spcAft>
            </a:pPr>
            <a:r>
              <a:rPr lang="en-GB" sz="1400" b="1" dirty="0">
                <a:effectLst/>
                <a:latin typeface="Arial" panose="020B0604020202020204" pitchFamily="34" charset="0"/>
                <a:ea typeface="Calibri" panose="020F0502020204030204" pitchFamily="34" charset="0"/>
                <a:cs typeface="Times New Roman" panose="02020603050405020304" pitchFamily="18" charset="0"/>
              </a:rPr>
              <a:t>IAPT couples counselling. </a:t>
            </a:r>
            <a:r>
              <a:rPr lang="en-GB" sz="1400" dirty="0">
                <a:latin typeface="Arial" panose="020B0604020202020204" pitchFamily="34" charset="0"/>
                <a:ea typeface="Calibri" panose="020F0502020204030204" pitchFamily="34" charset="0"/>
                <a:cs typeface="Times New Roman" panose="02020603050405020304" pitchFamily="18" charset="0"/>
              </a:rPr>
              <a:t>Couples counselling</a:t>
            </a:r>
            <a:r>
              <a:rPr lang="en-GB" sz="1400" b="1" dirty="0">
                <a:effectLst/>
                <a:latin typeface="Arial" panose="020B0604020202020204" pitchFamily="34" charset="0"/>
                <a:ea typeface="Calibri" panose="020F0502020204030204" pitchFamily="34" charset="0"/>
                <a:cs typeface="Times New Roman" panose="02020603050405020304" pitchFamily="18" charset="0"/>
              </a:rPr>
              <a:t> </a:t>
            </a:r>
            <a:r>
              <a:rPr lang="en-US" sz="1400" dirty="0">
                <a:effectLst/>
                <a:latin typeface="Arial" panose="020B0604020202020204" pitchFamily="34" charset="0"/>
                <a:ea typeface="Calibri" panose="020F0502020204030204" pitchFamily="34" charset="0"/>
                <a:cs typeface="Times New Roman" panose="02020603050405020304" pitchFamily="18" charset="0"/>
              </a:rPr>
              <a:t>looks at the way depression affects you both and aims to help couples change the way they communicate and behave towards each other</a:t>
            </a:r>
            <a:r>
              <a:rPr lang="en-US" sz="1400" b="1" dirty="0">
                <a:effectLst/>
                <a:latin typeface="Arial" panose="020B060402020202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US" sz="1400" b="1" dirty="0">
                <a:latin typeface="Arial" panose="020B0604020202020204" pitchFamily="34" charset="0"/>
                <a:ea typeface="Calibri" panose="020F0502020204030204" pitchFamily="34" charset="0"/>
                <a:cs typeface="Times New Roman" panose="02020603050405020304" pitchFamily="18" charset="0"/>
              </a:rPr>
              <a:t>Bereavement and Loss. </a:t>
            </a:r>
            <a:r>
              <a:rPr lang="en-US" sz="1400" dirty="0">
                <a:latin typeface="Arial" panose="020B0604020202020204" pitchFamily="34" charset="0"/>
                <a:ea typeface="Calibri" panose="020F0502020204030204" pitchFamily="34" charset="0"/>
                <a:cs typeface="Times New Roman" panose="02020603050405020304" pitchFamily="18" charset="0"/>
              </a:rPr>
              <a:t>1point offer a specialist bereavement and loss service to people who have recently been bereaved or have gone through a difficult situation such as a job loss or illness that has left you feeling unable to cope with day-to-day life.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en-GB" sz="1400" b="0" i="0" dirty="0">
              <a:effectLst/>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26608041-C091-65C7-264D-8492B07B4751}"/>
              </a:ext>
            </a:extLst>
          </p:cNvPr>
          <p:cNvPicPr>
            <a:picLocks noChangeAspect="1"/>
          </p:cNvPicPr>
          <p:nvPr/>
        </p:nvPicPr>
        <p:blipFill>
          <a:blip r:embed="rId2"/>
          <a:stretch>
            <a:fillRect/>
          </a:stretch>
        </p:blipFill>
        <p:spPr>
          <a:xfrm>
            <a:off x="0" y="0"/>
            <a:ext cx="4017264" cy="6858000"/>
          </a:xfrm>
          <a:prstGeom prst="rect">
            <a:avLst/>
          </a:prstGeom>
        </p:spPr>
      </p:pic>
      <p:pic>
        <p:nvPicPr>
          <p:cNvPr id="1026" name="Picture 2">
            <a:extLst>
              <a:ext uri="{FF2B5EF4-FFF2-40B4-BE49-F238E27FC236}">
                <a16:creationId xmlns:a16="http://schemas.microsoft.com/office/drawing/2014/main" id="{F4319E8C-C9D4-CFA6-387C-BC919D4234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833" y="1726639"/>
            <a:ext cx="3859454" cy="3732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6017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2070</Words>
  <Application>Microsoft Office PowerPoint</Application>
  <PresentationFormat>Widescreen</PresentationFormat>
  <Paragraphs>185</Paragraphs>
  <Slides>16</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Arial</vt:lpstr>
      <vt:lpstr>Arial</vt:lpstr>
      <vt:lpstr>Calibri</vt:lpstr>
      <vt:lpstr>Calibri Light</vt:lpstr>
      <vt:lpstr>Symbol</vt:lpstr>
      <vt:lpstr>Trebuchet MS</vt:lpstr>
      <vt:lpstr>Office Theme</vt:lpstr>
      <vt:lpstr>1_Office Theme</vt:lpstr>
      <vt:lpstr>Bolton NHS Talking Therapies: for anxiety and depression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 Lowe</dc:creator>
  <cp:lastModifiedBy>Ruth Lowe</cp:lastModifiedBy>
  <cp:revision>5</cp:revision>
  <dcterms:created xsi:type="dcterms:W3CDTF">2024-01-16T15:26:36Z</dcterms:created>
  <dcterms:modified xsi:type="dcterms:W3CDTF">2024-01-16T16:01:01Z</dcterms:modified>
</cp:coreProperties>
</file>