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6" r:id="rId6"/>
    <p:sldId id="261" r:id="rId7"/>
    <p:sldId id="260" r:id="rId8"/>
    <p:sldId id="265" r:id="rId9"/>
    <p:sldId id="262" r:id="rId10"/>
    <p:sldId id="258" r:id="rId11"/>
    <p:sldId id="263" r:id="rId12"/>
    <p:sldId id="259" r:id="rId13"/>
    <p:sldId id="264" r:id="rId14"/>
  </p:sldIdLst>
  <p:sldSz cx="12192000" cy="6858000"/>
  <p:notesSz cx="9940925" cy="6808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92" autoAdjust="0"/>
  </p:normalViewPr>
  <p:slideViewPr>
    <p:cSldViewPr snapToGrid="0">
      <p:cViewPr>
        <p:scale>
          <a:sx n="85" d="100"/>
          <a:sy n="85" d="100"/>
        </p:scale>
        <p:origin x="-24" y="-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686D7-C247-4346-A7F3-07C9F01B854C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3" y="3276730"/>
            <a:ext cx="7952739" cy="26809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176CD-4AFF-4DF7-8424-FD8F703923E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78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1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43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1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29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38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11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008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549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900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176CD-4AFF-4DF7-8424-FD8F703923E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5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E7F1-C6AF-4EE6-A208-0E4D29913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116F7-394A-459A-8FA0-FA4F5BFE7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1F454-7AB6-41B2-8E94-B6FFACFD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9221D-4418-4AEC-8E47-0F189EB30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63411-67B6-4D4B-9476-A3655454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331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E3220-8106-4465-A960-8EAB97FC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C357-4C21-44A4-BDF3-2CF43762B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46A1B-5A22-48DB-8FF0-47626B27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58FD6-CF4F-4E84-97A2-23B00B7B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2DF1A-D088-4088-B5D8-20EDB875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14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82E81-D160-4ADC-8A5B-0FAC67EAC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F10DE-0657-44FD-84D5-34A40BD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49A87-A796-4B60-A780-863495A8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2BB0C-638E-47B0-9818-CDA049C1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2849E-6785-4586-ACFC-7E54FB17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83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911D-F91E-4125-828A-DEDBA6E8C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59A15-E53C-43EF-9350-961867A73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017DF-66A7-47D5-9E3D-733026B7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0CE00-8B25-4B79-9C88-B8CD4F8C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1AC6-0807-4EB9-B08F-305EDB4E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12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3092-CF9D-4042-83EF-2A20E919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41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8E67B-1A63-417B-AB6D-4FAB59DF5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4669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10637-AF99-4BCB-8CAF-E6B6B93E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0EE75-FF2D-49D4-8299-5FB4D7C5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E4D7-74E1-492D-8538-DB1F190D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47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34222-6AC1-4D74-A2B7-F7FD3D86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FA100-4CA4-4623-80C8-8DB937A80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A6402-CC3C-437D-8992-5142AFD2C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FB6CA-6008-47BF-BF9A-F39E13A86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5079B-0719-46DF-AF90-B54D875F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68A6E-9E18-41B4-94E7-BF14F82A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264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7AD9-3DE7-4081-9263-A050F3CEA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056" y="365125"/>
            <a:ext cx="87243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E937F-362F-44EC-BE90-2A273EE7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310" y="1681163"/>
            <a:ext cx="56352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36813-4DF6-4992-9E42-9718A7FBD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310" y="2505075"/>
            <a:ext cx="563526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B10B2D-EBA0-4E24-A1EF-9D7C2A066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4A2D6-E7ED-4921-AEA2-6790A1E37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CC888F-3A5C-4204-9F3D-763CFC75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30E72-B51E-4C24-BF52-F67D09F5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313EE8-FA36-438C-A6B4-F69ED274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69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52EE-676E-403C-909A-84D9A077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419" y="444638"/>
            <a:ext cx="880038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B3AEB-5396-4A1B-A15A-F802C3F1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C74F18-F51D-4027-8DA7-40D5A083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59E53-16C5-4818-B7EB-BB443354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16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BD5F0-D3CF-41AF-9FF5-24B01904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14484-0250-47D2-B2C2-F953E373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AD270-63AA-4CE7-8712-0462F551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9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756C-51C5-4F09-A70D-6B6A8987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0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02676-807F-4DBE-A576-CBA377AD2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264" y="1155940"/>
            <a:ext cx="4411124" cy="4705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997EDA-9F82-44BB-905F-1CF254724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030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91FD0-859C-482F-B1E5-39A4EE39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FB5F7-AFF2-4BF1-A627-18708229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EEA8E-D017-45D1-A4DE-4432A367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78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2479-FFAE-470A-9A8C-112DEBCD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133" y="267424"/>
            <a:ext cx="3663204" cy="145044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69951-FC8C-473B-A547-07E876183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349070"/>
            <a:ext cx="5661804" cy="45679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A29A0-3853-4DF0-9D0D-DC7ED8267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4133" y="1867624"/>
            <a:ext cx="3663204" cy="34548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448D8-AD75-48E3-811B-AC68802C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8A1C3-092D-4D3B-8DF8-8FC1CEDB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9724A-8F0D-4D37-B300-54E81B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89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CB37B2-9118-46FC-BD23-B15BF11A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418" y="365125"/>
            <a:ext cx="88003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6910B-AD30-4292-BB77-1A43DE93E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804" y="1825625"/>
            <a:ext cx="110259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3869-DC8B-4B5E-8374-2299D434C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59436-CAD7-415E-873A-9119D1A17909}" type="datetimeFigureOut">
              <a:rPr lang="en-GB" smtClean="0"/>
              <a:t>23/11/2023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208A4-1F84-4D82-8A1B-5D6B5BAFE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5A914-27BA-4BB6-8F05-F0172088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1AA7A-3ABB-408E-B5B3-11AAD49DEF5B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16154-1A27-4154-80D4-AEF6CB04136A}"/>
              </a:ext>
            </a:extLst>
          </p:cNvPr>
          <p:cNvPicPr/>
          <p:nvPr userDrawn="1"/>
        </p:nvPicPr>
        <p:blipFill>
          <a:blip r:embed="rId1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27" y="141395"/>
            <a:ext cx="3315202" cy="143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E0DC89-A27B-4F66-BE0E-1642DEEE90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50"/>
            <a:ext cx="12192000" cy="534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24935-58D7-FDB9-E5FA-FF0B9CC0A41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6" y="136525"/>
            <a:ext cx="2538812" cy="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3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125" y="2591715"/>
            <a:ext cx="6257365" cy="1026939"/>
          </a:xfrm>
        </p:spPr>
        <p:txBody>
          <a:bodyPr>
            <a:noAutofit/>
          </a:bodyPr>
          <a:lstStyle/>
          <a:p>
            <a:r>
              <a:rPr lang="en-GB" sz="2400" dirty="0">
                <a:latin typeface="+mn-lt"/>
              </a:rPr>
              <a:t>Town Centre East Active Travel Activation Project</a:t>
            </a:r>
            <a:br>
              <a:rPr lang="en-GB" sz="2400" dirty="0">
                <a:latin typeface="+mn-lt"/>
              </a:rPr>
            </a:b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Neil Hart – Active Lives Team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7DFD3-4320-996F-8613-0E380E74A1BD}"/>
              </a:ext>
            </a:extLst>
          </p:cNvPr>
          <p:cNvSpPr txBox="1"/>
          <p:nvPr/>
        </p:nvSpPr>
        <p:spPr>
          <a:xfrm>
            <a:off x="2175029" y="2068495"/>
            <a:ext cx="7483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46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7317" y="295834"/>
            <a:ext cx="6257365" cy="1026939"/>
          </a:xfrm>
        </p:spPr>
        <p:txBody>
          <a:bodyPr>
            <a:noAutofit/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7DFD3-4320-996F-8613-0E380E74A1BD}"/>
              </a:ext>
            </a:extLst>
          </p:cNvPr>
          <p:cNvSpPr txBox="1"/>
          <p:nvPr/>
        </p:nvSpPr>
        <p:spPr>
          <a:xfrm>
            <a:off x="2175029" y="2068495"/>
            <a:ext cx="7483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>
              <a:cs typeface="Calibri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F992265-FB33-DA21-EBAB-C7DB77ED3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7316" y="1689847"/>
            <a:ext cx="6257365" cy="48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79469DA-D125-A8AC-A4A1-2C46DF43C4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6727EEDD-755E-5E47-8FE5-B41D6C543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B1378D17-8201-A6C0-E22A-4CC7CEF6D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06" y="731707"/>
            <a:ext cx="7386385" cy="570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7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7DFD3-4320-996F-8613-0E380E74A1BD}"/>
              </a:ext>
            </a:extLst>
          </p:cNvPr>
          <p:cNvSpPr txBox="1"/>
          <p:nvPr/>
        </p:nvSpPr>
        <p:spPr>
          <a:xfrm>
            <a:off x="2175029" y="2068495"/>
            <a:ext cx="7483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>
              <a:cs typeface="Calibri"/>
            </a:endParaRPr>
          </a:p>
        </p:txBody>
      </p:sp>
      <p:pic>
        <p:nvPicPr>
          <p:cNvPr id="8" name="Picture 7" descr="A street with a sidewalk and cars">
            <a:extLst>
              <a:ext uri="{FF2B5EF4-FFF2-40B4-BE49-F238E27FC236}">
                <a16:creationId xmlns:a16="http://schemas.microsoft.com/office/drawing/2014/main" id="{48A782F7-5C39-49BB-A70F-C37671C0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391" y="2547643"/>
            <a:ext cx="3572540" cy="2679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erson riding a bicycle on a street">
            <a:extLst>
              <a:ext uri="{FF2B5EF4-FFF2-40B4-BE49-F238E27FC236}">
                <a16:creationId xmlns:a16="http://schemas.microsoft.com/office/drawing/2014/main" id="{EDA9BF64-5165-A29F-4939-8DA6011B9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12" y="2559421"/>
            <a:ext cx="3333432" cy="2655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stone path with trees and buildings in the background">
            <a:extLst>
              <a:ext uri="{FF2B5EF4-FFF2-40B4-BE49-F238E27FC236}">
                <a16:creationId xmlns:a16="http://schemas.microsoft.com/office/drawing/2014/main" id="{FFB7FD07-E41E-19A2-5ED2-793CD8656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8427" y="1675363"/>
            <a:ext cx="4315146" cy="368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BA847E-8D96-7C4A-9999-73DF639C8889}"/>
              </a:ext>
            </a:extLst>
          </p:cNvPr>
          <p:cNvSpPr txBox="1"/>
          <p:nvPr/>
        </p:nvSpPr>
        <p:spPr>
          <a:xfrm>
            <a:off x="3256908" y="523713"/>
            <a:ext cx="569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Current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91415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7317" y="295834"/>
            <a:ext cx="6257365" cy="1026939"/>
          </a:xfrm>
        </p:spPr>
        <p:txBody>
          <a:bodyPr>
            <a:noAutofit/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7DFD3-4320-996F-8613-0E380E74A1BD}"/>
              </a:ext>
            </a:extLst>
          </p:cNvPr>
          <p:cNvSpPr txBox="1"/>
          <p:nvPr/>
        </p:nvSpPr>
        <p:spPr>
          <a:xfrm>
            <a:off x="2175029" y="2068495"/>
            <a:ext cx="7483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>
              <a:cs typeface="Calibri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F992265-FB33-DA21-EBAB-C7DB77ED3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7316" y="1689847"/>
            <a:ext cx="6257365" cy="487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79469DA-D125-A8AC-A4A1-2C46DF43C4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6727EEDD-755E-5E47-8FE5-B41D6C543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B1378D17-8201-A6C0-E22A-4CC7CEF6D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06" y="731707"/>
            <a:ext cx="7386385" cy="570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6316" y="1927411"/>
            <a:ext cx="6257365" cy="3397624"/>
          </a:xfrm>
        </p:spPr>
        <p:txBody>
          <a:bodyPr>
            <a:noAutofit/>
          </a:bodyPr>
          <a:lstStyle/>
          <a:p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Increase the number of people choosing active travel for travel into and through Bolton Town Centre.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Increase active travel modes as a proportion of the Bolton Town Centre area. 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Increase the amount of high-quality active travel infrastructure / public realm within the town centre. 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Enhance accessibility to the Town Centre. 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Improve actual and perceived safety and security of cyclists and pedestrians in the scheme area </a:t>
            </a:r>
            <a:b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GB" sz="18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693F2-ED71-04A0-EEA0-1196E2333F16}"/>
              </a:ext>
            </a:extLst>
          </p:cNvPr>
          <p:cNvSpPr txBox="1"/>
          <p:nvPr/>
        </p:nvSpPr>
        <p:spPr>
          <a:xfrm>
            <a:off x="4016188" y="457200"/>
            <a:ext cx="547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latin typeface="+mn-lt"/>
              </a:rPr>
              <a:t>Aims / objectives of the project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1997694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7DFD3-4320-996F-8613-0E380E74A1BD}"/>
              </a:ext>
            </a:extLst>
          </p:cNvPr>
          <p:cNvSpPr txBox="1"/>
          <p:nvPr/>
        </p:nvSpPr>
        <p:spPr>
          <a:xfrm>
            <a:off x="2175029" y="2068495"/>
            <a:ext cx="748387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>
              <a:cs typeface="Calibri"/>
            </a:endParaRPr>
          </a:p>
        </p:txBody>
      </p:sp>
      <p:pic>
        <p:nvPicPr>
          <p:cNvPr id="6" name="Picture 5" descr="A group of cars parked on a street&#10;&#10;Description automatically generated">
            <a:extLst>
              <a:ext uri="{FF2B5EF4-FFF2-40B4-BE49-F238E27FC236}">
                <a16:creationId xmlns:a16="http://schemas.microsoft.com/office/drawing/2014/main" id="{78CA18A3-D70B-3DB3-DA34-F59FC6A19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2574" y="336077"/>
            <a:ext cx="2572548" cy="2421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7" descr="A light shining through a tunnel&#10;&#10;Description automatically generated">
            <a:extLst>
              <a:ext uri="{FF2B5EF4-FFF2-40B4-BE49-F238E27FC236}">
                <a16:creationId xmlns:a16="http://schemas.microsoft.com/office/drawing/2014/main" id="{CF550BDE-627D-D46C-71AE-62EFB68F9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423103" y="3537799"/>
            <a:ext cx="2544997" cy="1908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ate in a tunnel&#10;&#10;Description automatically generated">
            <a:extLst>
              <a:ext uri="{FF2B5EF4-FFF2-40B4-BE49-F238E27FC236}">
                <a16:creationId xmlns:a16="http://schemas.microsoft.com/office/drawing/2014/main" id="{10CCB5F5-7B84-37BD-53EF-FE27556F1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6012" y="1405652"/>
            <a:ext cx="2312398" cy="17342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road with a street light and trees&#10;&#10;Description automatically generated with medium confidence">
            <a:extLst>
              <a:ext uri="{FF2B5EF4-FFF2-40B4-BE49-F238E27FC236}">
                <a16:creationId xmlns:a16="http://schemas.microsoft.com/office/drawing/2014/main" id="{4508B9AD-E475-B54E-0354-A20B12414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5503" y="4128209"/>
            <a:ext cx="2520308" cy="1890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stone walkway with a tree shadow&#10;&#10;Description automatically generated with medium confidence">
            <a:extLst>
              <a:ext uri="{FF2B5EF4-FFF2-40B4-BE49-F238E27FC236}">
                <a16:creationId xmlns:a16="http://schemas.microsoft.com/office/drawing/2014/main" id="{85DBF585-491B-BEA4-29B6-6A25803A7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36" y="1622043"/>
            <a:ext cx="1745560" cy="3195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A street with a monument and people walking on the sidewalk">
            <a:extLst>
              <a:ext uri="{FF2B5EF4-FFF2-40B4-BE49-F238E27FC236}">
                <a16:creationId xmlns:a16="http://schemas.microsoft.com/office/drawing/2014/main" id="{0E0160B4-0AF1-E866-CF26-369F87E65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34" y="3429000"/>
            <a:ext cx="3062022" cy="1988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CA7905-99F7-A544-9922-4521EAC1CC78}"/>
              </a:ext>
            </a:extLst>
          </p:cNvPr>
          <p:cNvSpPr txBox="1"/>
          <p:nvPr/>
        </p:nvSpPr>
        <p:spPr>
          <a:xfrm>
            <a:off x="2649976" y="510363"/>
            <a:ext cx="361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Areas to be changed</a:t>
            </a:r>
          </a:p>
        </p:txBody>
      </p:sp>
    </p:spTree>
    <p:extLst>
      <p:ext uri="{BB962C8B-B14F-4D97-AF65-F5344CB8AC3E}">
        <p14:creationId xmlns:p14="http://schemas.microsoft.com/office/powerpoint/2010/main" val="191673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7317" y="304799"/>
            <a:ext cx="6257365" cy="363351"/>
          </a:xfrm>
        </p:spPr>
        <p:txBody>
          <a:bodyPr>
            <a:normAutofit/>
          </a:bodyPr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Action plan</a:t>
            </a:r>
            <a:endParaRPr lang="en-GB" u="sng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3A825E-28FA-FB7C-20E2-9C21AFBCD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668247"/>
              </p:ext>
            </p:extLst>
          </p:nvPr>
        </p:nvGraphicFramePr>
        <p:xfrm>
          <a:off x="2103718" y="1795431"/>
          <a:ext cx="8127999" cy="3341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716475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186057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76723262"/>
                    </a:ext>
                  </a:extLst>
                </a:gridCol>
              </a:tblGrid>
              <a:tr h="506904">
                <a:tc>
                  <a:txBody>
                    <a:bodyPr/>
                    <a:lstStyle/>
                    <a:p>
                      <a:r>
                        <a:rPr lang="en-GB" dirty="0"/>
                        <a:t>Before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During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Once installed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094883"/>
                  </a:ext>
                </a:extLst>
              </a:tr>
              <a:tr h="506904">
                <a:tc>
                  <a:txBody>
                    <a:bodyPr/>
                    <a:lstStyle/>
                    <a:p>
                      <a:r>
                        <a:rPr lang="en-GB" dirty="0"/>
                        <a:t>Engagement with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Continue relationships with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Monitor 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453967"/>
                  </a:ext>
                </a:extLst>
              </a:tr>
              <a:tr h="506904">
                <a:tc>
                  <a:txBody>
                    <a:bodyPr/>
                    <a:lstStyle/>
                    <a:p>
                      <a:r>
                        <a:rPr lang="en-GB" dirty="0"/>
                        <a:t>Create relationships / Steering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Mitigation of disruption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Promotion /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615134"/>
                  </a:ext>
                </a:extLst>
              </a:tr>
              <a:tr h="506904">
                <a:tc>
                  <a:txBody>
                    <a:bodyPr/>
                    <a:lstStyle/>
                    <a:p>
                      <a:r>
                        <a:rPr lang="en-GB" dirty="0"/>
                        <a:t>Information &amp; Education around usage using different platforms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Promote benefits to 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Encourage usage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921302"/>
                  </a:ext>
                </a:extLst>
              </a:tr>
              <a:tr h="5069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Training opportunities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Training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Training opportunities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856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778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951" y="484093"/>
            <a:ext cx="6257365" cy="363351"/>
          </a:xfrm>
        </p:spPr>
        <p:txBody>
          <a:bodyPr>
            <a:noAutofit/>
          </a:bodyPr>
          <a:lstStyle/>
          <a:p>
            <a:r>
              <a:rPr lang="en-GB" sz="2400" u="sng" dirty="0">
                <a:latin typeface="+mn-lt"/>
              </a:rPr>
              <a:t>Insight Collected from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93613-EAE9-D557-CFA7-9705DDB0939C}"/>
              </a:ext>
            </a:extLst>
          </p:cNvPr>
          <p:cNvSpPr txBox="1"/>
          <p:nvPr/>
        </p:nvSpPr>
        <p:spPr>
          <a:xfrm>
            <a:off x="1436012" y="1965483"/>
            <a:ext cx="260873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38 Businesses visited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1FB5B-52D9-4B0A-698E-EC44D85332CD}"/>
              </a:ext>
            </a:extLst>
          </p:cNvPr>
          <p:cNvSpPr txBox="1"/>
          <p:nvPr/>
        </p:nvSpPr>
        <p:spPr>
          <a:xfrm>
            <a:off x="1047364" y="4305538"/>
            <a:ext cx="28059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Bolton interchange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CAC2E-BA16-AC05-4486-736F085FC3FB}"/>
              </a:ext>
            </a:extLst>
          </p:cNvPr>
          <p:cNvSpPr txBox="1"/>
          <p:nvPr/>
        </p:nvSpPr>
        <p:spPr>
          <a:xfrm>
            <a:off x="8655422" y="2499878"/>
            <a:ext cx="294042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University of Bolton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6E342-9A0A-BABD-3680-6B9DC16D3EF4}"/>
              </a:ext>
            </a:extLst>
          </p:cNvPr>
          <p:cNvSpPr txBox="1"/>
          <p:nvPr/>
        </p:nvSpPr>
        <p:spPr>
          <a:xfrm>
            <a:off x="3240941" y="5412009"/>
            <a:ext cx="170329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Bolton CVS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4FBF8-0647-9234-DAC2-0E466E521ABD}"/>
              </a:ext>
            </a:extLst>
          </p:cNvPr>
          <p:cNvSpPr txBox="1"/>
          <p:nvPr/>
        </p:nvSpPr>
        <p:spPr>
          <a:xfrm>
            <a:off x="4733365" y="1445991"/>
            <a:ext cx="7978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BLGC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08537-3CCC-4790-A26C-FE393917B666}"/>
              </a:ext>
            </a:extLst>
          </p:cNvPr>
          <p:cNvSpPr txBox="1"/>
          <p:nvPr/>
        </p:nvSpPr>
        <p:spPr>
          <a:xfrm>
            <a:off x="732283" y="2964399"/>
            <a:ext cx="200809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Primary Schools (Both staff &amp; families)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9EC812-60EB-21D2-D416-BB3DFFE63601}"/>
              </a:ext>
            </a:extLst>
          </p:cNvPr>
          <p:cNvSpPr txBox="1"/>
          <p:nvPr/>
        </p:nvSpPr>
        <p:spPr>
          <a:xfrm>
            <a:off x="8256493" y="3499373"/>
            <a:ext cx="280595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3x Bike Libraries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CC7123-A4F0-89B5-ECCC-901320101643}"/>
              </a:ext>
            </a:extLst>
          </p:cNvPr>
          <p:cNvSpPr txBox="1"/>
          <p:nvPr/>
        </p:nvSpPr>
        <p:spPr>
          <a:xfrm>
            <a:off x="6807512" y="2962867"/>
            <a:ext cx="112058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Churches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8155FD-DC5A-E64E-8B45-2AFF966C8F8D}"/>
              </a:ext>
            </a:extLst>
          </p:cNvPr>
          <p:cNvSpPr txBox="1"/>
          <p:nvPr/>
        </p:nvSpPr>
        <p:spPr>
          <a:xfrm>
            <a:off x="7086599" y="1596151"/>
            <a:ext cx="233978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Police / PCSO’s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0F124-6A4A-F82A-CCB3-053F2260BBA3}"/>
              </a:ext>
            </a:extLst>
          </p:cNvPr>
          <p:cNvSpPr txBox="1"/>
          <p:nvPr/>
        </p:nvSpPr>
        <p:spPr>
          <a:xfrm>
            <a:off x="3632945" y="2890667"/>
            <a:ext cx="220083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Community Groups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762224-688F-7347-881E-733152AD03DE}"/>
              </a:ext>
            </a:extLst>
          </p:cNvPr>
          <p:cNvSpPr txBox="1"/>
          <p:nvPr/>
        </p:nvSpPr>
        <p:spPr>
          <a:xfrm>
            <a:off x="6807512" y="5432210"/>
            <a:ext cx="24215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Bolton Deaf society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975F8D-389C-B511-D984-7CFA8458D1E5}"/>
              </a:ext>
            </a:extLst>
          </p:cNvPr>
          <p:cNvSpPr txBox="1"/>
          <p:nvPr/>
        </p:nvSpPr>
        <p:spPr>
          <a:xfrm>
            <a:off x="9110757" y="4542789"/>
            <a:ext cx="183515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Wheels for All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980B50-C30A-2769-5567-353AFCA960A9}"/>
              </a:ext>
            </a:extLst>
          </p:cNvPr>
          <p:cNvSpPr txBox="1"/>
          <p:nvPr/>
        </p:nvSpPr>
        <p:spPr>
          <a:xfrm>
            <a:off x="4808306" y="4068566"/>
            <a:ext cx="29589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Council officers / elected members</a:t>
            </a:r>
          </a:p>
        </p:txBody>
      </p:sp>
    </p:spTree>
    <p:extLst>
      <p:ext uri="{BB962C8B-B14F-4D97-AF65-F5344CB8AC3E}">
        <p14:creationId xmlns:p14="http://schemas.microsoft.com/office/powerpoint/2010/main" val="892996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7317" y="304799"/>
            <a:ext cx="6257365" cy="363351"/>
          </a:xfrm>
        </p:spPr>
        <p:txBody>
          <a:bodyPr>
            <a:noAutofit/>
          </a:bodyPr>
          <a:lstStyle/>
          <a:p>
            <a:r>
              <a:rPr lang="en-GB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Insight given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D2E28-F57D-91C5-B7AB-93FBAA2CE876}"/>
              </a:ext>
            </a:extLst>
          </p:cNvPr>
          <p:cNvSpPr txBox="1"/>
          <p:nvPr/>
        </p:nvSpPr>
        <p:spPr>
          <a:xfrm>
            <a:off x="2967317" y="1497106"/>
            <a:ext cx="178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Don’t own a bike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969441E-9DB3-391C-721A-58038C136A24}"/>
              </a:ext>
            </a:extLst>
          </p:cNvPr>
          <p:cNvSpPr/>
          <p:nvPr/>
        </p:nvSpPr>
        <p:spPr>
          <a:xfrm>
            <a:off x="3003175" y="1486617"/>
            <a:ext cx="1712259" cy="379821"/>
          </a:xfrm>
          <a:prstGeom prst="wedgeRoundRectCallout">
            <a:avLst>
              <a:gd name="adj1" fmla="val -34446"/>
              <a:gd name="adj2" fmla="val 116786"/>
              <a:gd name="adj3" fmla="val 1666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72FFB-74C7-48B1-94C6-DF62EC03523A}"/>
              </a:ext>
            </a:extLst>
          </p:cNvPr>
          <p:cNvSpPr txBox="1"/>
          <p:nvPr/>
        </p:nvSpPr>
        <p:spPr>
          <a:xfrm>
            <a:off x="6042212" y="1362272"/>
            <a:ext cx="267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Would like to do it, but don’t have time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261FE76-D919-C8DC-43D2-D4E8E4DED286}"/>
              </a:ext>
            </a:extLst>
          </p:cNvPr>
          <p:cNvSpPr/>
          <p:nvPr/>
        </p:nvSpPr>
        <p:spPr>
          <a:xfrm>
            <a:off x="5701552" y="1281190"/>
            <a:ext cx="2823881" cy="790674"/>
          </a:xfrm>
          <a:prstGeom prst="wedgeEllipseCallout">
            <a:avLst>
              <a:gd name="adj1" fmla="val -34514"/>
              <a:gd name="adj2" fmla="val 8971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DEB337-C07D-DB32-5203-C21F55E08098}"/>
              </a:ext>
            </a:extLst>
          </p:cNvPr>
          <p:cNvSpPr txBox="1"/>
          <p:nvPr/>
        </p:nvSpPr>
        <p:spPr>
          <a:xfrm>
            <a:off x="4715434" y="2940424"/>
            <a:ext cx="222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It’s not safe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004A496-EE89-11A9-59B8-58F64DB672B1}"/>
              </a:ext>
            </a:extLst>
          </p:cNvPr>
          <p:cNvSpPr/>
          <p:nvPr/>
        </p:nvSpPr>
        <p:spPr>
          <a:xfrm>
            <a:off x="4571999" y="2875223"/>
            <a:ext cx="1524000" cy="553777"/>
          </a:xfrm>
          <a:prstGeom prst="wedgeEllipseCallout">
            <a:avLst>
              <a:gd name="adj1" fmla="val 33872"/>
              <a:gd name="adj2" fmla="val 100545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5C8690-1EE1-401F-35B4-C0FF7590B170}"/>
              </a:ext>
            </a:extLst>
          </p:cNvPr>
          <p:cNvSpPr txBox="1"/>
          <p:nvPr/>
        </p:nvSpPr>
        <p:spPr>
          <a:xfrm>
            <a:off x="7279341" y="3125090"/>
            <a:ext cx="302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can’t send my kids over that road, it’s too dangerous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CA3D79DB-335C-14A0-D606-55DFE8A35F40}"/>
              </a:ext>
            </a:extLst>
          </p:cNvPr>
          <p:cNvSpPr/>
          <p:nvPr/>
        </p:nvSpPr>
        <p:spPr>
          <a:xfrm>
            <a:off x="7279340" y="3158773"/>
            <a:ext cx="3021106" cy="612648"/>
          </a:xfrm>
          <a:prstGeom prst="wedgeRectCallout">
            <a:avLst>
              <a:gd name="adj1" fmla="val -27132"/>
              <a:gd name="adj2" fmla="val 121031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67F0C-4812-48E7-4528-0527177CFA4C}"/>
              </a:ext>
            </a:extLst>
          </p:cNvPr>
          <p:cNvSpPr txBox="1"/>
          <p:nvPr/>
        </p:nvSpPr>
        <p:spPr>
          <a:xfrm>
            <a:off x="1147482" y="2545976"/>
            <a:ext cx="265355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We have a salary sacrifice scheme at work for bikes but it’s not well used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30C8567-3B26-157A-54B0-169053428995}"/>
              </a:ext>
            </a:extLst>
          </p:cNvPr>
          <p:cNvSpPr/>
          <p:nvPr/>
        </p:nvSpPr>
        <p:spPr>
          <a:xfrm>
            <a:off x="1147480" y="2545976"/>
            <a:ext cx="2653555" cy="923330"/>
          </a:xfrm>
          <a:prstGeom prst="wedgeRoundRectCallout">
            <a:avLst>
              <a:gd name="adj1" fmla="val -44444"/>
              <a:gd name="adj2" fmla="val 139202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C65519-EE4B-1FFF-216A-E3C2B16E6D7C}"/>
              </a:ext>
            </a:extLst>
          </p:cNvPr>
          <p:cNvSpPr txBox="1"/>
          <p:nvPr/>
        </p:nvSpPr>
        <p:spPr>
          <a:xfrm>
            <a:off x="4007224" y="436581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Too many hills in Bolton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378C72B-47FF-F495-97E0-14B252BB40F6}"/>
              </a:ext>
            </a:extLst>
          </p:cNvPr>
          <p:cNvSpPr/>
          <p:nvPr/>
        </p:nvSpPr>
        <p:spPr>
          <a:xfrm>
            <a:off x="3890682" y="4009851"/>
            <a:ext cx="2590800" cy="1117962"/>
          </a:xfrm>
          <a:prstGeom prst="wedgeEllipseCallout">
            <a:avLst>
              <a:gd name="adj1" fmla="val -34674"/>
              <a:gd name="adj2" fmla="val 72122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33663F-2869-C4DF-C8D8-3FC0EBAFF2D6}"/>
              </a:ext>
            </a:extLst>
          </p:cNvPr>
          <p:cNvSpPr txBox="1"/>
          <p:nvPr/>
        </p:nvSpPr>
        <p:spPr>
          <a:xfrm>
            <a:off x="9054353" y="1650658"/>
            <a:ext cx="3137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do it already, wish my workplace had better</a:t>
            </a:r>
          </a:p>
          <a:p>
            <a:r>
              <a:rPr lang="en-GB" dirty="0"/>
              <a:t> changing facilities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D107C67-6AC5-460A-DB93-035C5888C141}"/>
              </a:ext>
            </a:extLst>
          </p:cNvPr>
          <p:cNvSpPr/>
          <p:nvPr/>
        </p:nvSpPr>
        <p:spPr>
          <a:xfrm>
            <a:off x="8964706" y="1632973"/>
            <a:ext cx="2384612" cy="941015"/>
          </a:xfrm>
          <a:prstGeom prst="wedgeRoundRectCallout">
            <a:avLst>
              <a:gd name="adj1" fmla="val -24217"/>
              <a:gd name="adj2" fmla="val 6726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30B6BF-A7F5-AA3F-B224-AA6C00C5C451}"/>
              </a:ext>
            </a:extLst>
          </p:cNvPr>
          <p:cNvSpPr txBox="1"/>
          <p:nvPr/>
        </p:nvSpPr>
        <p:spPr>
          <a:xfrm>
            <a:off x="8016462" y="4396665"/>
            <a:ext cx="260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 from Bolton, I have to come in my car for convenience / time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F9E2719C-A84C-8936-F543-1789947A1EE9}"/>
              </a:ext>
            </a:extLst>
          </p:cNvPr>
          <p:cNvSpPr/>
          <p:nvPr/>
        </p:nvSpPr>
        <p:spPr>
          <a:xfrm>
            <a:off x="7817223" y="4331414"/>
            <a:ext cx="2814917" cy="1013012"/>
          </a:xfrm>
          <a:prstGeom prst="wedgeRoundRectCallout">
            <a:avLst>
              <a:gd name="adj1" fmla="val -19241"/>
              <a:gd name="adj2" fmla="val 7842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E71554-7E97-6B52-8AED-54220454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10" y="4357912"/>
            <a:ext cx="3162300" cy="12573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B7CB2369-4C1B-4E9C-2F3D-7DEE9F96C4F0}"/>
              </a:ext>
            </a:extLst>
          </p:cNvPr>
          <p:cNvSpPr/>
          <p:nvPr/>
        </p:nvSpPr>
        <p:spPr>
          <a:xfrm>
            <a:off x="629587" y="4396664"/>
            <a:ext cx="3072983" cy="1218547"/>
          </a:xfrm>
          <a:prstGeom prst="wedgeRoundRectCallout">
            <a:avLst>
              <a:gd name="adj1" fmla="val -13516"/>
              <a:gd name="adj2" fmla="val 101700"/>
              <a:gd name="adj3" fmla="val 16667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703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96D02-074F-10F1-F149-5F6937C09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9741" y="708211"/>
            <a:ext cx="6257365" cy="363351"/>
          </a:xfrm>
        </p:spPr>
        <p:txBody>
          <a:bodyPr>
            <a:norm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Future 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77A68-0092-F73D-6721-501A75E6F51F}"/>
              </a:ext>
            </a:extLst>
          </p:cNvPr>
          <p:cNvSpPr txBox="1"/>
          <p:nvPr/>
        </p:nvSpPr>
        <p:spPr>
          <a:xfrm>
            <a:off x="2788023" y="1694329"/>
            <a:ext cx="69476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Recruit members for steering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Meet as a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education materials as directed by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Deliver family information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Create a training programme around active travel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Development of activations within the community   </a:t>
            </a:r>
          </a:p>
        </p:txBody>
      </p:sp>
    </p:spTree>
    <p:extLst>
      <p:ext uri="{BB962C8B-B14F-4D97-AF65-F5344CB8AC3E}">
        <p14:creationId xmlns:p14="http://schemas.microsoft.com/office/powerpoint/2010/main" val="237110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ing - Bolton approach September 2021 V4" id="{1C47CDB5-F840-407C-B600-F39547FD22C2}" vid="{86CF384C-46FB-4CFD-A4AE-C7A0A4D73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E453576DF634A964313628BA8F499" ma:contentTypeVersion="14" ma:contentTypeDescription="Create a new document." ma:contentTypeScope="" ma:versionID="ad9988912f3a1546fb2c0e7167fb0c70">
  <xsd:schema xmlns:xsd="http://www.w3.org/2001/XMLSchema" xmlns:xs="http://www.w3.org/2001/XMLSchema" xmlns:p="http://schemas.microsoft.com/office/2006/metadata/properties" xmlns:ns2="bed0310d-bc57-407f-99b7-59bdf401c19a" xmlns:ns3="6a0bfff4-67be-4a96-b973-4401e8ac1668" targetNamespace="http://schemas.microsoft.com/office/2006/metadata/properties" ma:root="true" ma:fieldsID="21cee3f31bae44819ae5acf9a901a15c" ns2:_="" ns3:_="">
    <xsd:import namespace="bed0310d-bc57-407f-99b7-59bdf401c19a"/>
    <xsd:import namespace="6a0bfff4-67be-4a96-b973-4401e8ac16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d0310d-bc57-407f-99b7-59bdf401c1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1a4238e-254e-4017-8aba-9415bdb640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bfff4-67be-4a96-b973-4401e8ac16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b6760cf-0c25-47e2-ae34-133444c9dbd7}" ma:internalName="TaxCatchAll" ma:showField="CatchAllData" ma:web="6a0bfff4-67be-4a96-b973-4401e8ac16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0bfff4-67be-4a96-b973-4401e8ac1668">
      <UserInfo>
        <DisplayName>Agar, Jamie</DisplayName>
        <AccountId>928</AccountId>
        <AccountType/>
      </UserInfo>
    </SharedWithUsers>
    <lcf76f155ced4ddcb4097134ff3c332f xmlns="bed0310d-bc57-407f-99b7-59bdf401c19a">
      <Terms xmlns="http://schemas.microsoft.com/office/infopath/2007/PartnerControls"/>
    </lcf76f155ced4ddcb4097134ff3c332f>
    <TaxCatchAll xmlns="6a0bfff4-67be-4a96-b973-4401e8ac1668" xsi:nil="true"/>
  </documentManagement>
</p:properties>
</file>

<file path=customXml/itemProps1.xml><?xml version="1.0" encoding="utf-8"?>
<ds:datastoreItem xmlns:ds="http://schemas.openxmlformats.org/officeDocument/2006/customXml" ds:itemID="{29E06C95-6B43-4D26-BE3D-9F12B2B314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d0310d-bc57-407f-99b7-59bdf401c19a"/>
    <ds:schemaRef ds:uri="6a0bfff4-67be-4a96-b973-4401e8ac16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0C4D72-2C25-4EEC-85B6-80A6F38357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9A63B3-A693-4EEF-88AE-F693D0ABC4A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ed0310d-bc57-407f-99b7-59bdf401c19a"/>
    <ds:schemaRef ds:uri="http://schemas.microsoft.com/office/infopath/2007/PartnerControls"/>
    <ds:schemaRef ds:uri="http://purl.org/dc/terms/"/>
    <ds:schemaRef ds:uri="http://purl.org/dc/dcmitype/"/>
    <ds:schemaRef ds:uri="6a0bfff4-67be-4a96-b973-4401e8ac166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 template</Template>
  <TotalTime>8926</TotalTime>
  <Words>327</Words>
  <Application>Microsoft Office PowerPoint</Application>
  <PresentationFormat>Widescreen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Helvetica</vt:lpstr>
      <vt:lpstr>Office Theme</vt:lpstr>
      <vt:lpstr>Town Centre East Active Travel Activation Project  Neil Hart – Active Lives Team </vt:lpstr>
      <vt:lpstr>PowerPoint Presentation</vt:lpstr>
      <vt:lpstr>PowerPoint Presentation</vt:lpstr>
      <vt:lpstr>   Increase the number of people choosing active travel for travel into and through Bolton Town Centre.   Increase active travel modes as a proportion of the Bolton Town Centre area.    Increase the amount of high-quality active travel infrastructure / public realm within the town centre.    Enhance accessibility to the Town Centre.    Improve actual and perceived safety and security of cyclists and pedestrians in the scheme area  </vt:lpstr>
      <vt:lpstr>PowerPoint Presentation</vt:lpstr>
      <vt:lpstr>Action plan</vt:lpstr>
      <vt:lpstr>Insight Collected from</vt:lpstr>
      <vt:lpstr>Insight given</vt:lpstr>
      <vt:lpstr>Future actions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Carr, Anne-Marie</dc:creator>
  <cp:lastModifiedBy>Hart, Neil</cp:lastModifiedBy>
  <cp:revision>33</cp:revision>
  <dcterms:created xsi:type="dcterms:W3CDTF">2022-01-10T09:16:27Z</dcterms:created>
  <dcterms:modified xsi:type="dcterms:W3CDTF">2023-11-29T11:55:42Z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opic">
    <vt:lpwstr>70;#Tools and Resources|f30e2b60-4437-4e21-b1c1-9f0fce0863ca</vt:lpwstr>
  </property>
  <property fmtid="{D5CDD505-2E9C-101B-9397-08002B2CF9AE}" pid="3" name="ContentTypeId">
    <vt:lpwstr>0x010100F36E453576DF634A964313628BA8F499</vt:lpwstr>
  </property>
  <property fmtid="{D5CDD505-2E9C-101B-9397-08002B2CF9AE}" pid="4" name="Function">
    <vt:lpwstr>19;#Communications and Marketing|21b9063c-aaa9-4179-86b1-10c6e0e7caef</vt:lpwstr>
  </property>
  <property fmtid="{D5CDD505-2E9C-101B-9397-08002B2CF9AE}" pid="5" name="Bolton Document Type">
    <vt:lpwstr>95;#Templates|db1bba78-799d-4873-a494-686ebe9dc4a8</vt:lpwstr>
  </property>
  <property fmtid="{D5CDD505-2E9C-101B-9397-08002B2CF9AE}" pid="6" name="MediaServiceImageTags">
    <vt:lpwstr/>
  </property>
</Properties>
</file>