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8288000" cy="10287000"/>
  <p:notesSz cx="6858000" cy="9144000"/>
  <p:embeddedFontLst>
    <p:embeddedFont>
      <p:font typeface="Alice" panose="020B0604020202020204" charset="0"/>
      <p:regular r:id="rId11"/>
    </p:embeddedFont>
    <p:embeddedFont>
      <p:font typeface="Alice Bold" panose="020B0604020202020204" charset="0"/>
      <p:regular r:id="rId12"/>
    </p:embeddedFont>
    <p:embeddedFont>
      <p:font typeface="Arimo" panose="020B0604020202020204" charset="0"/>
      <p:regular r:id="rId13"/>
    </p:embeddedFont>
    <p:embeddedFont>
      <p:font typeface="Bolton" panose="020B0604020202020204" charset="0"/>
      <p:regular r:id="rId14"/>
    </p:embeddedFont>
    <p:embeddedFont>
      <p:font typeface="Calibri" panose="020F0502020204030204" pitchFamily="34" charset="0"/>
      <p:regular r:id="rId15"/>
      <p:bold r:id="rId16"/>
      <p:italic r:id="rId17"/>
      <p:boldItalic r:id="rId18"/>
    </p:embeddedFont>
    <p:embeddedFont>
      <p:font typeface="Canva Sans" panose="020B0604020202020204" charset="0"/>
      <p:regular r:id="rId19"/>
    </p:embeddedFont>
    <p:embeddedFont>
      <p:font typeface="Canva Sans Italics" panose="020B060402020202020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796" y="-1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3.jpeg"/><Relationship Id="rId5" Type="http://schemas.openxmlformats.org/officeDocument/2006/relationships/image" Target="../media/image19.svg"/><Relationship Id="rId10" Type="http://schemas.openxmlformats.org/officeDocument/2006/relationships/image" Target="../media/image22.jpeg"/><Relationship Id="rId4" Type="http://schemas.openxmlformats.org/officeDocument/2006/relationships/image" Target="../media/image18.png"/><Relationship Id="rId9"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1.svg"/></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0.png"/><Relationship Id="rId7" Type="http://schemas.openxmlformats.org/officeDocument/2006/relationships/image" Target="../media/image14.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9.svg"/><Relationship Id="rId4" Type="http://schemas.openxmlformats.org/officeDocument/2006/relationships/image" Target="../media/image21.sv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4.png"/><Relationship Id="rId3" Type="http://schemas.openxmlformats.org/officeDocument/2006/relationships/image" Target="../media/image28.svg"/><Relationship Id="rId7" Type="http://schemas.openxmlformats.org/officeDocument/2006/relationships/image" Target="../media/image19.svg"/><Relationship Id="rId12" Type="http://schemas.openxmlformats.org/officeDocument/2006/relationships/image" Target="../media/image33.jpeg"/><Relationship Id="rId2" Type="http://schemas.openxmlformats.org/officeDocument/2006/relationships/image" Target="../media/image27.pn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32.jpeg"/><Relationship Id="rId5" Type="http://schemas.openxmlformats.org/officeDocument/2006/relationships/image" Target="../media/image30.svg"/><Relationship Id="rId15" Type="http://schemas.openxmlformats.org/officeDocument/2006/relationships/image" Target="../media/image36.png"/><Relationship Id="rId10" Type="http://schemas.openxmlformats.org/officeDocument/2006/relationships/image" Target="../media/image31.jpeg"/><Relationship Id="rId4" Type="http://schemas.openxmlformats.org/officeDocument/2006/relationships/image" Target="../media/image29.png"/><Relationship Id="rId9" Type="http://schemas.openxmlformats.org/officeDocument/2006/relationships/image" Target="../media/image15.svg"/><Relationship Id="rId14" Type="http://schemas.openxmlformats.org/officeDocument/2006/relationships/image" Target="../media/image35.jpe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40.sv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hyperlink" Target="https://www.greatermanchester-ca.gov.uk/what-we-do/investment/uk-shared-prosperity-fund/" TargetMode="External"/><Relationship Id="rId3" Type="http://schemas.openxmlformats.org/officeDocument/2006/relationships/image" Target="../media/image42.svg"/><Relationship Id="rId7" Type="http://schemas.openxmlformats.org/officeDocument/2006/relationships/image" Target="../media/image15.svg"/><Relationship Id="rId12" Type="http://schemas.openxmlformats.org/officeDocument/2006/relationships/hyperlink" Target="https://www.greatermanchester-ca.gov.uk/what-we-do/digital/digital-inclusion-agenda/" TargetMode="External"/><Relationship Id="rId17" Type="http://schemas.openxmlformats.org/officeDocument/2006/relationships/hyperlink" Target="https://www.greatermanchester-ca.gov.uk/what-we-do/digital/get-online-greater-manchester/greater-manchester-wide-support/digital-exclusion-risk-index-deri/" TargetMode="External"/><Relationship Id="rId2" Type="http://schemas.openxmlformats.org/officeDocument/2006/relationships/image" Target="../media/image41.png"/><Relationship Id="rId16" Type="http://schemas.openxmlformats.org/officeDocument/2006/relationships/hyperlink" Target="https://www.gov.uk/government/publications/essential-digital-skills-framework/essential-digital-skills-framework" TargetMode="Externa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1.png"/><Relationship Id="rId5" Type="http://schemas.openxmlformats.org/officeDocument/2006/relationships/image" Target="../media/image44.svg"/><Relationship Id="rId15" Type="http://schemas.openxmlformats.org/officeDocument/2006/relationships/hyperlink" Target="https://www.boltondes.org.uk" TargetMode="External"/><Relationship Id="rId10" Type="http://schemas.openxmlformats.org/officeDocument/2006/relationships/image" Target="../media/image10.png"/><Relationship Id="rId4" Type="http://schemas.openxmlformats.org/officeDocument/2006/relationships/image" Target="../media/image43.png"/><Relationship Id="rId9" Type="http://schemas.openxmlformats.org/officeDocument/2006/relationships/image" Target="../media/image9.jpeg"/><Relationship Id="rId14" Type="http://schemas.openxmlformats.org/officeDocument/2006/relationships/hyperlink" Target="https://www.goodthingsfoundation.org/databank/"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1.png"/><Relationship Id="rId7" Type="http://schemas.openxmlformats.org/officeDocument/2006/relationships/image" Target="../media/image10.png"/><Relationship Id="rId12" Type="http://schemas.openxmlformats.org/officeDocument/2006/relationships/image" Target="../media/image19.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18.png"/><Relationship Id="rId5" Type="http://schemas.openxmlformats.org/officeDocument/2006/relationships/image" Target="../media/image8.png"/><Relationship Id="rId10" Type="http://schemas.openxmlformats.org/officeDocument/2006/relationships/image" Target="../media/image44.svg"/><Relationship Id="rId4" Type="http://schemas.openxmlformats.org/officeDocument/2006/relationships/image" Target="../media/image42.sv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grpSp>
        <p:nvGrpSpPr>
          <p:cNvPr id="2" name="Group 2"/>
          <p:cNvGrpSpPr/>
          <p:nvPr/>
        </p:nvGrpSpPr>
        <p:grpSpPr>
          <a:xfrm>
            <a:off x="-2934085" y="-2971800"/>
            <a:ext cx="16230600" cy="16230600"/>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F1E1E"/>
            </a:solidFill>
          </p:spPr>
        </p:sp>
      </p:grpSp>
      <p:sp>
        <p:nvSpPr>
          <p:cNvPr id="4" name="Freeform 4"/>
          <p:cNvSpPr/>
          <p:nvPr/>
        </p:nvSpPr>
        <p:spPr>
          <a:xfrm>
            <a:off x="10366550" y="2746155"/>
            <a:ext cx="11529239" cy="10250542"/>
          </a:xfrm>
          <a:custGeom>
            <a:avLst/>
            <a:gdLst/>
            <a:ahLst/>
            <a:cxnLst/>
            <a:rect l="l" t="t" r="r" b="b"/>
            <a:pathLst>
              <a:path w="11529239" h="10250542">
                <a:moveTo>
                  <a:pt x="0" y="0"/>
                </a:moveTo>
                <a:lnTo>
                  <a:pt x="11529239" y="0"/>
                </a:lnTo>
                <a:lnTo>
                  <a:pt x="11529239" y="10250541"/>
                </a:lnTo>
                <a:lnTo>
                  <a:pt x="0" y="102505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5" name="Group 5"/>
          <p:cNvGrpSpPr>
            <a:grpSpLocks noChangeAspect="1"/>
          </p:cNvGrpSpPr>
          <p:nvPr/>
        </p:nvGrpSpPr>
        <p:grpSpPr>
          <a:xfrm>
            <a:off x="10108421" y="1723720"/>
            <a:ext cx="7150879" cy="7150850"/>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55262" r="-55262"/>
              </a:stretch>
            </a:blipFill>
          </p:spPr>
        </p:sp>
      </p:grpSp>
      <p:sp>
        <p:nvSpPr>
          <p:cNvPr id="7" name="Freeform 7"/>
          <p:cNvSpPr/>
          <p:nvPr/>
        </p:nvSpPr>
        <p:spPr>
          <a:xfrm>
            <a:off x="-944509" y="7786422"/>
            <a:ext cx="2853472" cy="3057623"/>
          </a:xfrm>
          <a:custGeom>
            <a:avLst/>
            <a:gdLst/>
            <a:ahLst/>
            <a:cxnLst/>
            <a:rect l="l" t="t" r="r" b="b"/>
            <a:pathLst>
              <a:path w="2853472" h="3057623">
                <a:moveTo>
                  <a:pt x="0" y="0"/>
                </a:moveTo>
                <a:lnTo>
                  <a:pt x="2853472" y="0"/>
                </a:lnTo>
                <a:lnTo>
                  <a:pt x="2853472" y="3057623"/>
                </a:lnTo>
                <a:lnTo>
                  <a:pt x="0" y="30576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TextBox 8"/>
          <p:cNvSpPr txBox="1"/>
          <p:nvPr/>
        </p:nvSpPr>
        <p:spPr>
          <a:xfrm>
            <a:off x="1028700" y="1904695"/>
            <a:ext cx="9452063" cy="4666467"/>
          </a:xfrm>
          <a:prstGeom prst="rect">
            <a:avLst/>
          </a:prstGeom>
        </p:spPr>
        <p:txBody>
          <a:bodyPr lIns="0" tIns="0" rIns="0" bIns="0" rtlCol="0" anchor="t">
            <a:spAutoFit/>
          </a:bodyPr>
          <a:lstStyle/>
          <a:p>
            <a:pPr>
              <a:lnSpc>
                <a:spcPts val="11969"/>
              </a:lnSpc>
            </a:pPr>
            <a:r>
              <a:rPr lang="en-US" sz="11969">
                <a:solidFill>
                  <a:srgbClr val="FCFCFC"/>
                </a:solidFill>
                <a:latin typeface="Bolton"/>
              </a:rPr>
              <a:t>Community Digital Inclusion</a:t>
            </a:r>
          </a:p>
        </p:txBody>
      </p:sp>
      <p:sp>
        <p:nvSpPr>
          <p:cNvPr id="9" name="TextBox 9"/>
          <p:cNvSpPr txBox="1"/>
          <p:nvPr/>
        </p:nvSpPr>
        <p:spPr>
          <a:xfrm>
            <a:off x="482227" y="254595"/>
            <a:ext cx="5113362" cy="371475"/>
          </a:xfrm>
          <a:prstGeom prst="rect">
            <a:avLst/>
          </a:prstGeom>
        </p:spPr>
        <p:txBody>
          <a:bodyPr lIns="0" tIns="0" rIns="0" bIns="0" rtlCol="0" anchor="t">
            <a:spAutoFit/>
          </a:bodyPr>
          <a:lstStyle/>
          <a:p>
            <a:pPr>
              <a:lnSpc>
                <a:spcPts val="2879"/>
              </a:lnSpc>
            </a:pPr>
            <a:r>
              <a:rPr lang="en-US" sz="2399" spc="201">
                <a:solidFill>
                  <a:srgbClr val="FCFCFC"/>
                </a:solidFill>
                <a:latin typeface="Alice"/>
              </a:rPr>
              <a:t>www.boltondes.org.uk</a:t>
            </a:r>
          </a:p>
        </p:txBody>
      </p:sp>
      <p:sp>
        <p:nvSpPr>
          <p:cNvPr id="10" name="Freeform 10"/>
          <p:cNvSpPr/>
          <p:nvPr/>
        </p:nvSpPr>
        <p:spPr>
          <a:xfrm>
            <a:off x="16131170" y="-500111"/>
            <a:ext cx="2853472" cy="3057623"/>
          </a:xfrm>
          <a:custGeom>
            <a:avLst/>
            <a:gdLst/>
            <a:ahLst/>
            <a:cxnLst/>
            <a:rect l="l" t="t" r="r" b="b"/>
            <a:pathLst>
              <a:path w="2853472" h="3057623">
                <a:moveTo>
                  <a:pt x="0" y="0"/>
                </a:moveTo>
                <a:lnTo>
                  <a:pt x="2853471" y="0"/>
                </a:lnTo>
                <a:lnTo>
                  <a:pt x="2853471" y="3057622"/>
                </a:lnTo>
                <a:lnTo>
                  <a:pt x="0" y="30576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1" name="Group 11"/>
          <p:cNvGrpSpPr/>
          <p:nvPr/>
        </p:nvGrpSpPr>
        <p:grpSpPr>
          <a:xfrm>
            <a:off x="3911280" y="8472079"/>
            <a:ext cx="14530401" cy="2486430"/>
            <a:chOff x="0" y="0"/>
            <a:chExt cx="19373868" cy="3315240"/>
          </a:xfrm>
        </p:grpSpPr>
        <p:sp>
          <p:nvSpPr>
            <p:cNvPr id="12" name="Freeform 12"/>
            <p:cNvSpPr/>
            <p:nvPr/>
          </p:nvSpPr>
          <p:spPr>
            <a:xfrm>
              <a:off x="14318127" y="0"/>
              <a:ext cx="5055741" cy="3315240"/>
            </a:xfrm>
            <a:custGeom>
              <a:avLst/>
              <a:gdLst/>
              <a:ahLst/>
              <a:cxnLst/>
              <a:rect l="l" t="t" r="r" b="b"/>
              <a:pathLst>
                <a:path w="5055741" h="3315240">
                  <a:moveTo>
                    <a:pt x="0" y="0"/>
                  </a:moveTo>
                  <a:lnTo>
                    <a:pt x="5055741" y="0"/>
                  </a:lnTo>
                  <a:lnTo>
                    <a:pt x="5055741" y="3315240"/>
                  </a:lnTo>
                  <a:lnTo>
                    <a:pt x="0" y="3315240"/>
                  </a:lnTo>
                  <a:lnTo>
                    <a:pt x="0" y="0"/>
                  </a:lnTo>
                  <a:close/>
                </a:path>
              </a:pathLst>
            </a:custGeom>
            <a:blipFill>
              <a:blip r:embed="rId9"/>
              <a:stretch>
                <a:fillRect/>
              </a:stretch>
            </a:blipFill>
          </p:spPr>
        </p:sp>
        <p:sp>
          <p:nvSpPr>
            <p:cNvPr id="13" name="Freeform 13"/>
            <p:cNvSpPr/>
            <p:nvPr/>
          </p:nvSpPr>
          <p:spPr>
            <a:xfrm>
              <a:off x="3083716" y="895345"/>
              <a:ext cx="4214933" cy="1524550"/>
            </a:xfrm>
            <a:custGeom>
              <a:avLst/>
              <a:gdLst/>
              <a:ahLst/>
              <a:cxnLst/>
              <a:rect l="l" t="t" r="r" b="b"/>
              <a:pathLst>
                <a:path w="4214933" h="1524550">
                  <a:moveTo>
                    <a:pt x="0" y="0"/>
                  </a:moveTo>
                  <a:lnTo>
                    <a:pt x="4214933" y="0"/>
                  </a:lnTo>
                  <a:lnTo>
                    <a:pt x="4214933" y="1524550"/>
                  </a:lnTo>
                  <a:lnTo>
                    <a:pt x="0" y="1524550"/>
                  </a:lnTo>
                  <a:lnTo>
                    <a:pt x="0" y="0"/>
                  </a:lnTo>
                  <a:close/>
                </a:path>
              </a:pathLst>
            </a:custGeom>
            <a:blipFill>
              <a:blip r:embed="rId10"/>
              <a:stretch>
                <a:fillRect/>
              </a:stretch>
            </a:blipFill>
          </p:spPr>
        </p:sp>
        <p:sp>
          <p:nvSpPr>
            <p:cNvPr id="14" name="Freeform 14"/>
            <p:cNvSpPr/>
            <p:nvPr/>
          </p:nvSpPr>
          <p:spPr>
            <a:xfrm>
              <a:off x="7649919" y="895345"/>
              <a:ext cx="6980094" cy="1524550"/>
            </a:xfrm>
            <a:custGeom>
              <a:avLst/>
              <a:gdLst/>
              <a:ahLst/>
              <a:cxnLst/>
              <a:rect l="l" t="t" r="r" b="b"/>
              <a:pathLst>
                <a:path w="6980094" h="1524550">
                  <a:moveTo>
                    <a:pt x="0" y="0"/>
                  </a:moveTo>
                  <a:lnTo>
                    <a:pt x="6980094" y="0"/>
                  </a:lnTo>
                  <a:lnTo>
                    <a:pt x="6980094" y="1524550"/>
                  </a:lnTo>
                  <a:lnTo>
                    <a:pt x="0" y="1524550"/>
                  </a:lnTo>
                  <a:lnTo>
                    <a:pt x="0" y="0"/>
                  </a:lnTo>
                  <a:close/>
                </a:path>
              </a:pathLst>
            </a:custGeom>
            <a:blipFill>
              <a:blip r:embed="rId11"/>
              <a:stretch>
                <a:fillRect/>
              </a:stretch>
            </a:blipFill>
          </p:spPr>
        </p:sp>
        <p:sp>
          <p:nvSpPr>
            <p:cNvPr id="15" name="Freeform 15"/>
            <p:cNvSpPr/>
            <p:nvPr/>
          </p:nvSpPr>
          <p:spPr>
            <a:xfrm>
              <a:off x="0" y="895345"/>
              <a:ext cx="2545644" cy="1524550"/>
            </a:xfrm>
            <a:custGeom>
              <a:avLst/>
              <a:gdLst/>
              <a:ahLst/>
              <a:cxnLst/>
              <a:rect l="l" t="t" r="r" b="b"/>
              <a:pathLst>
                <a:path w="2545644" h="1524550">
                  <a:moveTo>
                    <a:pt x="0" y="0"/>
                  </a:moveTo>
                  <a:lnTo>
                    <a:pt x="2545644" y="0"/>
                  </a:lnTo>
                  <a:lnTo>
                    <a:pt x="2545644" y="1524550"/>
                  </a:lnTo>
                  <a:lnTo>
                    <a:pt x="0" y="1524550"/>
                  </a:lnTo>
                  <a:lnTo>
                    <a:pt x="0" y="0"/>
                  </a:lnTo>
                  <a:close/>
                </a:path>
              </a:pathLst>
            </a:custGeom>
            <a:blipFill>
              <a:blip r:embed="rId12"/>
              <a:stretch>
                <a:fillRect/>
              </a:stretch>
            </a:blipFill>
          </p:spPr>
        </p:sp>
        <p:sp>
          <p:nvSpPr>
            <p:cNvPr id="16" name="TextBox 16"/>
            <p:cNvSpPr txBox="1"/>
            <p:nvPr/>
          </p:nvSpPr>
          <p:spPr>
            <a:xfrm>
              <a:off x="1074617" y="1048295"/>
              <a:ext cx="1653500" cy="1298480"/>
            </a:xfrm>
            <a:prstGeom prst="rect">
              <a:avLst/>
            </a:prstGeom>
          </p:spPr>
          <p:txBody>
            <a:bodyPr lIns="0" tIns="0" rIns="0" bIns="0" rtlCol="0" anchor="t">
              <a:spAutoFit/>
            </a:bodyPr>
            <a:lstStyle/>
            <a:p>
              <a:pPr algn="l">
                <a:lnSpc>
                  <a:spcPts val="2860"/>
                </a:lnSpc>
              </a:pPr>
              <a:r>
                <a:rPr lang="en-US" sz="2482" spc="89">
                  <a:solidFill>
                    <a:srgbClr val="FCFCFC"/>
                  </a:solidFill>
                  <a:latin typeface="Bolton"/>
                </a:rPr>
                <a:t>Bolton</a:t>
              </a:r>
            </a:p>
            <a:p>
              <a:pPr algn="l">
                <a:lnSpc>
                  <a:spcPts val="1612"/>
                </a:lnSpc>
              </a:pPr>
              <a:r>
                <a:rPr lang="en-US" sz="1399" spc="68">
                  <a:solidFill>
                    <a:srgbClr val="FCFCFC"/>
                  </a:solidFill>
                  <a:latin typeface="Bolton"/>
                </a:rPr>
                <a:t>Digital</a:t>
              </a:r>
            </a:p>
            <a:p>
              <a:pPr algn="l">
                <a:lnSpc>
                  <a:spcPts val="1612"/>
                </a:lnSpc>
              </a:pPr>
              <a:r>
                <a:rPr lang="en-US" sz="1399" spc="64">
                  <a:solidFill>
                    <a:srgbClr val="FCFCFC"/>
                  </a:solidFill>
                  <a:latin typeface="Bolton"/>
                </a:rPr>
                <a:t>Employment</a:t>
              </a:r>
            </a:p>
            <a:p>
              <a:pPr algn="l">
                <a:lnSpc>
                  <a:spcPts val="1612"/>
                </a:lnSpc>
              </a:pPr>
              <a:r>
                <a:rPr lang="en-US" sz="1399">
                  <a:solidFill>
                    <a:srgbClr val="FCFCFC"/>
                  </a:solidFill>
                  <a:latin typeface="Bolton"/>
                </a:rPr>
                <a:t>Skills</a:t>
              </a:r>
            </a:p>
          </p:txBody>
        </p:sp>
      </p:grpSp>
      <p:sp>
        <p:nvSpPr>
          <p:cNvPr id="17" name="TextBox 17"/>
          <p:cNvSpPr txBox="1"/>
          <p:nvPr/>
        </p:nvSpPr>
        <p:spPr>
          <a:xfrm>
            <a:off x="1028700" y="6810174"/>
            <a:ext cx="3939183" cy="641985"/>
          </a:xfrm>
          <a:prstGeom prst="rect">
            <a:avLst/>
          </a:prstGeom>
        </p:spPr>
        <p:txBody>
          <a:bodyPr lIns="0" tIns="0" rIns="0" bIns="0" rtlCol="0" anchor="t">
            <a:spAutoFit/>
          </a:bodyPr>
          <a:lstStyle/>
          <a:p>
            <a:pPr algn="ctr">
              <a:lnSpc>
                <a:spcPts val="5040"/>
              </a:lnSpc>
            </a:pPr>
            <a:r>
              <a:rPr lang="en-US" sz="3600">
                <a:solidFill>
                  <a:srgbClr val="FCFCFC"/>
                </a:solidFill>
                <a:latin typeface="Arimo"/>
              </a:rPr>
              <a:t>Christopher Holden</a:t>
            </a:r>
          </a:p>
        </p:txBody>
      </p:sp>
    </p:spTree>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62675" y="-3650254"/>
            <a:ext cx="19354707" cy="19354707"/>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50505"/>
            </a:solidFill>
          </p:spPr>
        </p:sp>
      </p:grpSp>
      <p:sp>
        <p:nvSpPr>
          <p:cNvPr id="4" name="Freeform 4"/>
          <p:cNvSpPr/>
          <p:nvPr/>
        </p:nvSpPr>
        <p:spPr>
          <a:xfrm rot="7664376" flipH="1">
            <a:off x="13982842" y="7265419"/>
            <a:ext cx="9564715" cy="9944410"/>
          </a:xfrm>
          <a:custGeom>
            <a:avLst/>
            <a:gdLst/>
            <a:ahLst/>
            <a:cxnLst/>
            <a:rect l="l" t="t" r="r" b="b"/>
            <a:pathLst>
              <a:path w="9564715" h="9944410">
                <a:moveTo>
                  <a:pt x="9564715" y="0"/>
                </a:moveTo>
                <a:lnTo>
                  <a:pt x="0" y="0"/>
                </a:lnTo>
                <a:lnTo>
                  <a:pt x="0" y="9944411"/>
                </a:lnTo>
                <a:lnTo>
                  <a:pt x="9564715" y="9944411"/>
                </a:lnTo>
                <a:lnTo>
                  <a:pt x="9564715"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2965953" y="1140460"/>
            <a:ext cx="7232258" cy="893445"/>
          </a:xfrm>
          <a:prstGeom prst="rect">
            <a:avLst/>
          </a:prstGeom>
        </p:spPr>
        <p:txBody>
          <a:bodyPr lIns="0" tIns="0" rIns="0" bIns="0" rtlCol="0" anchor="t">
            <a:spAutoFit/>
          </a:bodyPr>
          <a:lstStyle/>
          <a:p>
            <a:pPr algn="just">
              <a:lnSpc>
                <a:spcPts val="6839"/>
              </a:lnSpc>
            </a:pPr>
            <a:r>
              <a:rPr lang="en-US" sz="6000" spc="198">
                <a:solidFill>
                  <a:srgbClr val="F2EAE7"/>
                </a:solidFill>
                <a:latin typeface="Bolton"/>
              </a:rPr>
              <a:t>Project Overview</a:t>
            </a:r>
          </a:p>
        </p:txBody>
      </p:sp>
      <p:sp>
        <p:nvSpPr>
          <p:cNvPr id="6" name="TextBox 6"/>
          <p:cNvSpPr txBox="1"/>
          <p:nvPr/>
        </p:nvSpPr>
        <p:spPr>
          <a:xfrm>
            <a:off x="2498669" y="2142865"/>
            <a:ext cx="13599029" cy="7291070"/>
          </a:xfrm>
          <a:prstGeom prst="rect">
            <a:avLst/>
          </a:prstGeom>
        </p:spPr>
        <p:txBody>
          <a:bodyPr lIns="0" tIns="0" rIns="0" bIns="0" rtlCol="0" anchor="t">
            <a:spAutoFit/>
          </a:bodyPr>
          <a:lstStyle/>
          <a:p>
            <a:pPr>
              <a:lnSpc>
                <a:spcPts val="4480"/>
              </a:lnSpc>
            </a:pPr>
            <a:r>
              <a:rPr lang="en-US" sz="3200">
                <a:solidFill>
                  <a:srgbClr val="F2EAE7"/>
                </a:solidFill>
                <a:latin typeface="Alice"/>
              </a:rPr>
              <a:t>The Community Digital Inclusion Project is a UK Shared Prosperity Fund project that aims to promote digital inclusion across Bolton, as a part of the wider Digital Inclusion Agenda in Greater Manchester. </a:t>
            </a:r>
          </a:p>
          <a:p>
            <a:pPr>
              <a:lnSpc>
                <a:spcPts val="4480"/>
              </a:lnSpc>
            </a:pPr>
            <a:endParaRPr lang="en-US" sz="3200">
              <a:solidFill>
                <a:srgbClr val="F2EAE7"/>
              </a:solidFill>
              <a:latin typeface="Alice"/>
            </a:endParaRPr>
          </a:p>
          <a:p>
            <a:pPr>
              <a:lnSpc>
                <a:spcPts val="4480"/>
              </a:lnSpc>
            </a:pPr>
            <a:r>
              <a:rPr lang="en-US" sz="3200">
                <a:solidFill>
                  <a:srgbClr val="F2EAE7"/>
                </a:solidFill>
                <a:latin typeface="Alice"/>
              </a:rPr>
              <a:t>By establishing and growing partnerships with external organisations, community groups, charities, and commercial businesses, this project will create a network of digital support for the local community through a series of digital drop-in sessions; access to data via free sim cards, and the development and utilisation of a "digital lending library" of devices.</a:t>
            </a:r>
          </a:p>
          <a:p>
            <a:pPr>
              <a:lnSpc>
                <a:spcPts val="4480"/>
              </a:lnSpc>
            </a:pPr>
            <a:endParaRPr lang="en-US" sz="3200">
              <a:solidFill>
                <a:srgbClr val="F2EAE7"/>
              </a:solidFill>
              <a:latin typeface="Alice"/>
            </a:endParaRPr>
          </a:p>
          <a:p>
            <a:pPr>
              <a:lnSpc>
                <a:spcPts val="4480"/>
              </a:lnSpc>
            </a:pPr>
            <a:r>
              <a:rPr lang="en-US" sz="3200">
                <a:solidFill>
                  <a:srgbClr val="F2EAE7"/>
                </a:solidFill>
                <a:latin typeface="Alice"/>
              </a:rPr>
              <a:t>As a part of the wider Digital, Employment and Skills Team within Bolton Library and Museum Services, it aims to help develop a co-ordinated digital skills delivery across the town, to best support residents in need.</a:t>
            </a:r>
          </a:p>
        </p:txBody>
      </p:sp>
      <p:sp>
        <p:nvSpPr>
          <p:cNvPr id="7" name="Freeform 7"/>
          <p:cNvSpPr/>
          <p:nvPr/>
        </p:nvSpPr>
        <p:spPr>
          <a:xfrm>
            <a:off x="16131170" y="-500111"/>
            <a:ext cx="2853472" cy="3057623"/>
          </a:xfrm>
          <a:custGeom>
            <a:avLst/>
            <a:gdLst/>
            <a:ahLst/>
            <a:cxnLst/>
            <a:rect l="l" t="t" r="r" b="b"/>
            <a:pathLst>
              <a:path w="2853472" h="3057623">
                <a:moveTo>
                  <a:pt x="0" y="0"/>
                </a:moveTo>
                <a:lnTo>
                  <a:pt x="2853471" y="0"/>
                </a:lnTo>
                <a:lnTo>
                  <a:pt x="2853471" y="3057622"/>
                </a:lnTo>
                <a:lnTo>
                  <a:pt x="0" y="30576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1195673" flipH="1">
            <a:off x="-1949598" y="8372104"/>
            <a:ext cx="5956596" cy="3775850"/>
          </a:xfrm>
          <a:custGeom>
            <a:avLst/>
            <a:gdLst/>
            <a:ahLst/>
            <a:cxnLst/>
            <a:rect l="l" t="t" r="r" b="b"/>
            <a:pathLst>
              <a:path w="5956596" h="3775850">
                <a:moveTo>
                  <a:pt x="5956596" y="0"/>
                </a:moveTo>
                <a:lnTo>
                  <a:pt x="0" y="0"/>
                </a:lnTo>
                <a:lnTo>
                  <a:pt x="0" y="3775850"/>
                </a:lnTo>
                <a:lnTo>
                  <a:pt x="5956596" y="3775850"/>
                </a:lnTo>
                <a:lnTo>
                  <a:pt x="5956596"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742421" y="8423507"/>
            <a:ext cx="2853472" cy="3057623"/>
          </a:xfrm>
          <a:custGeom>
            <a:avLst/>
            <a:gdLst/>
            <a:ahLst/>
            <a:cxnLst/>
            <a:rect l="l" t="t" r="r" b="b"/>
            <a:pathLst>
              <a:path w="2853472" h="3057623">
                <a:moveTo>
                  <a:pt x="0" y="0"/>
                </a:moveTo>
                <a:lnTo>
                  <a:pt x="2853472" y="0"/>
                </a:lnTo>
                <a:lnTo>
                  <a:pt x="2853472" y="3057623"/>
                </a:lnTo>
                <a:lnTo>
                  <a:pt x="0" y="30576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3610494">
            <a:off x="-2397293" y="-3574790"/>
            <a:ext cx="5449430" cy="4845039"/>
          </a:xfrm>
          <a:custGeom>
            <a:avLst/>
            <a:gdLst/>
            <a:ahLst/>
            <a:cxnLst/>
            <a:rect l="l" t="t" r="r" b="b"/>
            <a:pathLst>
              <a:path w="5449430" h="4845039">
                <a:moveTo>
                  <a:pt x="0" y="0"/>
                </a:moveTo>
                <a:lnTo>
                  <a:pt x="5449431" y="0"/>
                </a:lnTo>
                <a:lnTo>
                  <a:pt x="5449431" y="4845039"/>
                </a:lnTo>
                <a:lnTo>
                  <a:pt x="0" y="48450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flipH="1">
            <a:off x="-238568" y="-560786"/>
            <a:ext cx="2534536" cy="2715869"/>
          </a:xfrm>
          <a:custGeom>
            <a:avLst/>
            <a:gdLst/>
            <a:ahLst/>
            <a:cxnLst/>
            <a:rect l="l" t="t" r="r" b="b"/>
            <a:pathLst>
              <a:path w="2534536" h="2715869">
                <a:moveTo>
                  <a:pt x="2534536" y="0"/>
                </a:moveTo>
                <a:lnTo>
                  <a:pt x="0" y="0"/>
                </a:lnTo>
                <a:lnTo>
                  <a:pt x="0" y="2715869"/>
                </a:lnTo>
                <a:lnTo>
                  <a:pt x="2534536" y="2715869"/>
                </a:lnTo>
                <a:lnTo>
                  <a:pt x="2534536"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9397048" flipH="1">
            <a:off x="11561896" y="-1498573"/>
            <a:ext cx="8300236" cy="5261469"/>
          </a:xfrm>
          <a:custGeom>
            <a:avLst/>
            <a:gdLst/>
            <a:ahLst/>
            <a:cxnLst/>
            <a:rect l="l" t="t" r="r" b="b"/>
            <a:pathLst>
              <a:path w="8300236" h="5261469">
                <a:moveTo>
                  <a:pt x="8300236" y="0"/>
                </a:moveTo>
                <a:lnTo>
                  <a:pt x="0" y="0"/>
                </a:lnTo>
                <a:lnTo>
                  <a:pt x="0" y="5261469"/>
                </a:lnTo>
                <a:lnTo>
                  <a:pt x="8300236" y="5261469"/>
                </a:lnTo>
                <a:lnTo>
                  <a:pt x="8300236"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7" name="Group 7"/>
          <p:cNvGrpSpPr>
            <a:grpSpLocks noChangeAspect="1"/>
          </p:cNvGrpSpPr>
          <p:nvPr/>
        </p:nvGrpSpPr>
        <p:grpSpPr>
          <a:xfrm>
            <a:off x="13688928" y="4180828"/>
            <a:ext cx="2831200" cy="5602015"/>
            <a:chOff x="0" y="0"/>
            <a:chExt cx="2620010" cy="5184140"/>
          </a:xfrm>
        </p:grpSpPr>
        <p:sp>
          <p:nvSpPr>
            <p:cNvPr id="8" name="Freeform 8"/>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id="9" name="Freeform 9"/>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10"/>
              <a:stretch>
                <a:fillRect l="-114324" r="-114324"/>
              </a:stretch>
            </a:blipFill>
          </p:spPr>
        </p:sp>
        <p:sp>
          <p:nvSpPr>
            <p:cNvPr id="10" name="Freeform 10"/>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sp>
        <p:sp>
          <p:nvSpPr>
            <p:cNvPr id="11" name="Freeform 11"/>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sp>
        <p:sp>
          <p:nvSpPr>
            <p:cNvPr id="12" name="Freeform 12"/>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sp>
        <p:sp>
          <p:nvSpPr>
            <p:cNvPr id="13" name="Freeform 13"/>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sp>
        <p:sp>
          <p:nvSpPr>
            <p:cNvPr id="14" name="Freeform 14"/>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sp>
        <p:sp>
          <p:nvSpPr>
            <p:cNvPr id="15" name="Freeform 15"/>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sp>
        <p:sp>
          <p:nvSpPr>
            <p:cNvPr id="16" name="Freeform 16"/>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sp>
      </p:grpSp>
      <p:grpSp>
        <p:nvGrpSpPr>
          <p:cNvPr id="17" name="Group 17"/>
          <p:cNvGrpSpPr>
            <a:grpSpLocks noChangeAspect="1"/>
          </p:cNvGrpSpPr>
          <p:nvPr/>
        </p:nvGrpSpPr>
        <p:grpSpPr>
          <a:xfrm>
            <a:off x="12070424" y="352370"/>
            <a:ext cx="6068208" cy="3480651"/>
            <a:chOff x="0" y="0"/>
            <a:chExt cx="7981950" cy="4578350"/>
          </a:xfrm>
        </p:grpSpPr>
        <p:sp>
          <p:nvSpPr>
            <p:cNvPr id="18" name="Freeform 18"/>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19" name="Freeform 19"/>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sp>
        <p:sp>
          <p:nvSpPr>
            <p:cNvPr id="20" name="Freeform 20"/>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sp>
        <p:sp>
          <p:nvSpPr>
            <p:cNvPr id="21" name="Freeform 21"/>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p:spPr>
        </p:sp>
        <p:sp>
          <p:nvSpPr>
            <p:cNvPr id="22" name="Freeform 22"/>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11"/>
              <a:stretch>
                <a:fillRect t="-3261" b="-3261"/>
              </a:stretch>
            </a:blipFill>
          </p:spPr>
        </p:sp>
      </p:grpSp>
      <p:sp>
        <p:nvSpPr>
          <p:cNvPr id="23" name="TextBox 23"/>
          <p:cNvSpPr txBox="1"/>
          <p:nvPr/>
        </p:nvSpPr>
        <p:spPr>
          <a:xfrm>
            <a:off x="2455436" y="2221758"/>
            <a:ext cx="7841621" cy="847725"/>
          </a:xfrm>
          <a:prstGeom prst="rect">
            <a:avLst/>
          </a:prstGeom>
        </p:spPr>
        <p:txBody>
          <a:bodyPr lIns="0" tIns="0" rIns="0" bIns="0" rtlCol="0" anchor="t">
            <a:spAutoFit/>
          </a:bodyPr>
          <a:lstStyle/>
          <a:p>
            <a:pPr>
              <a:lnSpc>
                <a:spcPts val="6300"/>
              </a:lnSpc>
            </a:pPr>
            <a:r>
              <a:rPr lang="en-US" sz="6000" dirty="0">
                <a:solidFill>
                  <a:srgbClr val="F2EAE7"/>
                </a:solidFill>
                <a:latin typeface="Bolton"/>
              </a:rPr>
              <a:t>Core Goals</a:t>
            </a:r>
          </a:p>
        </p:txBody>
      </p:sp>
      <p:sp>
        <p:nvSpPr>
          <p:cNvPr id="24" name="TextBox 24"/>
          <p:cNvSpPr txBox="1"/>
          <p:nvPr/>
        </p:nvSpPr>
        <p:spPr>
          <a:xfrm>
            <a:off x="1703857" y="3069483"/>
            <a:ext cx="407194" cy="827278"/>
          </a:xfrm>
          <a:prstGeom prst="rect">
            <a:avLst/>
          </a:prstGeom>
        </p:spPr>
        <p:txBody>
          <a:bodyPr lIns="0" tIns="0" rIns="0" bIns="0" rtlCol="0" anchor="t">
            <a:spAutoFit/>
          </a:bodyPr>
          <a:lstStyle/>
          <a:p>
            <a:pPr>
              <a:lnSpc>
                <a:spcPts val="6999"/>
              </a:lnSpc>
            </a:pPr>
            <a:r>
              <a:rPr lang="en-US" sz="4999" dirty="0">
                <a:solidFill>
                  <a:srgbClr val="F2EAE7"/>
                </a:solidFill>
                <a:latin typeface="Bolton"/>
              </a:rPr>
              <a:t>1.</a:t>
            </a:r>
          </a:p>
        </p:txBody>
      </p:sp>
      <p:sp>
        <p:nvSpPr>
          <p:cNvPr id="25" name="TextBox 25"/>
          <p:cNvSpPr txBox="1"/>
          <p:nvPr/>
        </p:nvSpPr>
        <p:spPr>
          <a:xfrm>
            <a:off x="1703856" y="5125986"/>
            <a:ext cx="592111" cy="696857"/>
          </a:xfrm>
          <a:prstGeom prst="rect">
            <a:avLst/>
          </a:prstGeom>
        </p:spPr>
        <p:txBody>
          <a:bodyPr wrap="square" lIns="0" tIns="0" rIns="0" bIns="0" rtlCol="0" anchor="t">
            <a:spAutoFit/>
          </a:bodyPr>
          <a:lstStyle/>
          <a:p>
            <a:pPr>
              <a:lnSpc>
                <a:spcPts val="5880"/>
              </a:lnSpc>
            </a:pPr>
            <a:r>
              <a:rPr lang="en-US" sz="4200" dirty="0">
                <a:solidFill>
                  <a:srgbClr val="F2EAE7"/>
                </a:solidFill>
                <a:latin typeface="Bolton"/>
              </a:rPr>
              <a:t>2.</a:t>
            </a:r>
          </a:p>
        </p:txBody>
      </p:sp>
      <p:sp>
        <p:nvSpPr>
          <p:cNvPr id="26" name="TextBox 26"/>
          <p:cNvSpPr txBox="1"/>
          <p:nvPr/>
        </p:nvSpPr>
        <p:spPr>
          <a:xfrm>
            <a:off x="1755815" y="7052068"/>
            <a:ext cx="592110" cy="696857"/>
          </a:xfrm>
          <a:prstGeom prst="rect">
            <a:avLst/>
          </a:prstGeom>
        </p:spPr>
        <p:txBody>
          <a:bodyPr wrap="square" lIns="0" tIns="0" rIns="0" bIns="0" rtlCol="0" anchor="t">
            <a:spAutoFit/>
          </a:bodyPr>
          <a:lstStyle/>
          <a:p>
            <a:pPr>
              <a:lnSpc>
                <a:spcPts val="5880"/>
              </a:lnSpc>
            </a:pPr>
            <a:r>
              <a:rPr lang="en-US" sz="4200" dirty="0">
                <a:solidFill>
                  <a:srgbClr val="F2EAE7"/>
                </a:solidFill>
                <a:latin typeface="Bolton"/>
              </a:rPr>
              <a:t>3.</a:t>
            </a:r>
          </a:p>
        </p:txBody>
      </p:sp>
      <p:sp>
        <p:nvSpPr>
          <p:cNvPr id="27" name="TextBox 27"/>
          <p:cNvSpPr txBox="1"/>
          <p:nvPr/>
        </p:nvSpPr>
        <p:spPr>
          <a:xfrm>
            <a:off x="2455436" y="3202833"/>
            <a:ext cx="8825661" cy="1799590"/>
          </a:xfrm>
          <a:prstGeom prst="rect">
            <a:avLst/>
          </a:prstGeom>
        </p:spPr>
        <p:txBody>
          <a:bodyPr lIns="0" tIns="0" rIns="0" bIns="0" rtlCol="0" anchor="t">
            <a:spAutoFit/>
          </a:bodyPr>
          <a:lstStyle/>
          <a:p>
            <a:pPr>
              <a:lnSpc>
                <a:spcPts val="4759"/>
              </a:lnSpc>
            </a:pPr>
            <a:r>
              <a:rPr lang="en-US" sz="3399" dirty="0">
                <a:solidFill>
                  <a:srgbClr val="F2EAE7"/>
                </a:solidFill>
                <a:latin typeface="Alice"/>
              </a:rPr>
              <a:t>Engage 10 venues across the Bolton boroughs to accommodate </a:t>
            </a:r>
            <a:r>
              <a:rPr lang="en-US" sz="3399" dirty="0">
                <a:solidFill>
                  <a:srgbClr val="F2EAE7"/>
                </a:solidFill>
                <a:latin typeface="Alice Bold"/>
              </a:rPr>
              <a:t>publicly accessible</a:t>
            </a:r>
            <a:r>
              <a:rPr lang="en-US" sz="3399" dirty="0">
                <a:solidFill>
                  <a:srgbClr val="F2EAE7"/>
                </a:solidFill>
                <a:latin typeface="Alice"/>
              </a:rPr>
              <a:t>, digital drop-ins.</a:t>
            </a:r>
          </a:p>
        </p:txBody>
      </p:sp>
      <p:sp>
        <p:nvSpPr>
          <p:cNvPr id="28" name="TextBox 28"/>
          <p:cNvSpPr txBox="1"/>
          <p:nvPr/>
        </p:nvSpPr>
        <p:spPr>
          <a:xfrm>
            <a:off x="2455436" y="5171035"/>
            <a:ext cx="8825661" cy="1799590"/>
          </a:xfrm>
          <a:prstGeom prst="rect">
            <a:avLst/>
          </a:prstGeom>
        </p:spPr>
        <p:txBody>
          <a:bodyPr lIns="0" tIns="0" rIns="0" bIns="0" rtlCol="0" anchor="t">
            <a:spAutoFit/>
          </a:bodyPr>
          <a:lstStyle/>
          <a:p>
            <a:pPr>
              <a:lnSpc>
                <a:spcPts val="4759"/>
              </a:lnSpc>
            </a:pPr>
            <a:r>
              <a:rPr lang="en-US" sz="3399" dirty="0">
                <a:solidFill>
                  <a:srgbClr val="F2EAE7"/>
                </a:solidFill>
                <a:latin typeface="Alice"/>
              </a:rPr>
              <a:t>Support 20 community </a:t>
            </a:r>
            <a:r>
              <a:rPr lang="en-US" sz="3399" dirty="0" err="1">
                <a:solidFill>
                  <a:srgbClr val="F2EAE7"/>
                </a:solidFill>
                <a:latin typeface="Alice"/>
              </a:rPr>
              <a:t>organisations</a:t>
            </a:r>
            <a:r>
              <a:rPr lang="en-US" sz="3399" dirty="0">
                <a:solidFill>
                  <a:srgbClr val="F2EAE7"/>
                </a:solidFill>
                <a:latin typeface="Alice"/>
              </a:rPr>
              <a:t>, volunteer groups or charities to develop, improve and deliver their digital offer.</a:t>
            </a:r>
          </a:p>
        </p:txBody>
      </p:sp>
      <p:sp>
        <p:nvSpPr>
          <p:cNvPr id="29" name="TextBox 29"/>
          <p:cNvSpPr txBox="1"/>
          <p:nvPr/>
        </p:nvSpPr>
        <p:spPr>
          <a:xfrm>
            <a:off x="2455436" y="7194252"/>
            <a:ext cx="8825661" cy="1109345"/>
          </a:xfrm>
          <a:prstGeom prst="rect">
            <a:avLst/>
          </a:prstGeom>
        </p:spPr>
        <p:txBody>
          <a:bodyPr lIns="0" tIns="0" rIns="0" bIns="0" rtlCol="0" anchor="t">
            <a:spAutoFit/>
          </a:bodyPr>
          <a:lstStyle/>
          <a:p>
            <a:pPr>
              <a:lnSpc>
                <a:spcPts val="4480"/>
              </a:lnSpc>
            </a:pPr>
            <a:r>
              <a:rPr lang="en-US" sz="3200" dirty="0">
                <a:solidFill>
                  <a:srgbClr val="F2EAE7"/>
                </a:solidFill>
                <a:latin typeface="Alice"/>
              </a:rPr>
              <a:t>Help 800 residents of Bolton to access key digital skills, technology and connectivity. </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4655" r="-4655"/>
            </a:stretch>
          </a:blipFill>
        </p:spPr>
      </p:sp>
      <p:grpSp>
        <p:nvGrpSpPr>
          <p:cNvPr id="3" name="Group 3"/>
          <p:cNvGrpSpPr/>
          <p:nvPr/>
        </p:nvGrpSpPr>
        <p:grpSpPr>
          <a:xfrm>
            <a:off x="6711411" y="-804251"/>
            <a:ext cx="14372001" cy="14372001"/>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50505"/>
            </a:solidFill>
          </p:spPr>
        </p:sp>
      </p:grpSp>
      <p:sp>
        <p:nvSpPr>
          <p:cNvPr id="5" name="Freeform 5"/>
          <p:cNvSpPr/>
          <p:nvPr/>
        </p:nvSpPr>
        <p:spPr>
          <a:xfrm rot="197859">
            <a:off x="14973763" y="6576307"/>
            <a:ext cx="6942147" cy="6172200"/>
          </a:xfrm>
          <a:custGeom>
            <a:avLst/>
            <a:gdLst/>
            <a:ahLst/>
            <a:cxnLst/>
            <a:rect l="l" t="t" r="r" b="b"/>
            <a:pathLst>
              <a:path w="6942147" h="6172200">
                <a:moveTo>
                  <a:pt x="0" y="0"/>
                </a:moveTo>
                <a:lnTo>
                  <a:pt x="6942147" y="0"/>
                </a:lnTo>
                <a:lnTo>
                  <a:pt x="6942147" y="6172200"/>
                </a:lnTo>
                <a:lnTo>
                  <a:pt x="0" y="6172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7890475" y="3351103"/>
            <a:ext cx="9700116" cy="6134989"/>
          </a:xfrm>
          <a:prstGeom prst="rect">
            <a:avLst/>
          </a:prstGeom>
        </p:spPr>
        <p:txBody>
          <a:bodyPr lIns="0" tIns="0" rIns="0" bIns="0" rtlCol="0" anchor="t">
            <a:spAutoFit/>
          </a:bodyPr>
          <a:lstStyle/>
          <a:p>
            <a:pPr marL="690881" lvl="1" indent="-345440">
              <a:lnSpc>
                <a:spcPts val="5408"/>
              </a:lnSpc>
              <a:buFont typeface="Arial"/>
              <a:buChar char="•"/>
            </a:pPr>
            <a:r>
              <a:rPr lang="en-US" sz="3200" dirty="0">
                <a:solidFill>
                  <a:srgbClr val="F2EAE7"/>
                </a:solidFill>
                <a:latin typeface="Alice"/>
              </a:rPr>
              <a:t>Emphasis on community </a:t>
            </a:r>
            <a:r>
              <a:rPr lang="en-US" sz="3200" dirty="0" err="1">
                <a:solidFill>
                  <a:srgbClr val="F2EAE7"/>
                </a:solidFill>
                <a:latin typeface="Alice"/>
              </a:rPr>
              <a:t>organisations</a:t>
            </a:r>
            <a:r>
              <a:rPr lang="en-US" sz="3200" dirty="0">
                <a:solidFill>
                  <a:srgbClr val="F2EAE7"/>
                </a:solidFill>
                <a:latin typeface="Alice"/>
              </a:rPr>
              <a:t> leading the initiative.</a:t>
            </a:r>
          </a:p>
          <a:p>
            <a:pPr marL="690881" lvl="1" indent="-345440">
              <a:lnSpc>
                <a:spcPts val="5408"/>
              </a:lnSpc>
              <a:buFont typeface="Arial"/>
              <a:buChar char="•"/>
            </a:pPr>
            <a:r>
              <a:rPr lang="en-US" sz="3200" dirty="0">
                <a:solidFill>
                  <a:srgbClr val="F2EAE7"/>
                </a:solidFill>
                <a:latin typeface="Alice"/>
              </a:rPr>
              <a:t>Tailored support for each community's unique needs.</a:t>
            </a:r>
          </a:p>
          <a:p>
            <a:pPr marL="690881" lvl="1" indent="-345440">
              <a:lnSpc>
                <a:spcPts val="5408"/>
              </a:lnSpc>
              <a:buFont typeface="Arial"/>
              <a:buChar char="•"/>
            </a:pPr>
            <a:r>
              <a:rPr lang="en-US" sz="3200" dirty="0">
                <a:solidFill>
                  <a:srgbClr val="F2EAE7"/>
                </a:solidFill>
                <a:latin typeface="Alice"/>
              </a:rPr>
              <a:t>Working towards Essential Digital Skills for all.</a:t>
            </a:r>
          </a:p>
          <a:p>
            <a:pPr marL="690881" lvl="1" indent="-345440">
              <a:lnSpc>
                <a:spcPts val="5408"/>
              </a:lnSpc>
              <a:buFont typeface="Arial"/>
              <a:buChar char="•"/>
            </a:pPr>
            <a:r>
              <a:rPr lang="en-US" sz="3200" dirty="0">
                <a:solidFill>
                  <a:srgbClr val="F2EAE7"/>
                </a:solidFill>
                <a:latin typeface="Alice"/>
              </a:rPr>
              <a:t>Sustainable and locally-driven.</a:t>
            </a:r>
          </a:p>
          <a:p>
            <a:pPr marL="690881" lvl="1" indent="-345440">
              <a:lnSpc>
                <a:spcPts val="5408"/>
              </a:lnSpc>
              <a:buFont typeface="Arial"/>
              <a:buChar char="•"/>
            </a:pPr>
            <a:r>
              <a:rPr lang="en-US" sz="3200" dirty="0">
                <a:solidFill>
                  <a:srgbClr val="F2EAE7"/>
                </a:solidFill>
                <a:latin typeface="Alice"/>
              </a:rPr>
              <a:t>Volunteer delivery.</a:t>
            </a:r>
          </a:p>
          <a:p>
            <a:pPr marL="690881" lvl="1" indent="-345440">
              <a:lnSpc>
                <a:spcPts val="5408"/>
              </a:lnSpc>
              <a:buFont typeface="Arial"/>
              <a:buChar char="•"/>
            </a:pPr>
            <a:r>
              <a:rPr lang="en-US" sz="3200" dirty="0">
                <a:solidFill>
                  <a:srgbClr val="F2EAE7"/>
                </a:solidFill>
                <a:latin typeface="Alice"/>
              </a:rPr>
              <a:t>Publicly accessible.</a:t>
            </a:r>
          </a:p>
          <a:p>
            <a:pPr marL="690881" lvl="1" indent="-345440" algn="l">
              <a:lnSpc>
                <a:spcPts val="5408"/>
              </a:lnSpc>
              <a:spcBef>
                <a:spcPct val="0"/>
              </a:spcBef>
              <a:buFont typeface="Arial"/>
              <a:buChar char="•"/>
            </a:pPr>
            <a:r>
              <a:rPr lang="en-US" sz="3200" dirty="0">
                <a:solidFill>
                  <a:srgbClr val="F2EAE7"/>
                </a:solidFill>
                <a:latin typeface="Alice"/>
              </a:rPr>
              <a:t>Supported training and assistance.</a:t>
            </a:r>
          </a:p>
        </p:txBody>
      </p:sp>
      <p:sp>
        <p:nvSpPr>
          <p:cNvPr id="7" name="Freeform 7"/>
          <p:cNvSpPr/>
          <p:nvPr/>
        </p:nvSpPr>
        <p:spPr>
          <a:xfrm flipH="1">
            <a:off x="16163856" y="8758189"/>
            <a:ext cx="2853472" cy="3057623"/>
          </a:xfrm>
          <a:custGeom>
            <a:avLst/>
            <a:gdLst/>
            <a:ahLst/>
            <a:cxnLst/>
            <a:rect l="l" t="t" r="r" b="b"/>
            <a:pathLst>
              <a:path w="2853472" h="3057623">
                <a:moveTo>
                  <a:pt x="2853472" y="0"/>
                </a:moveTo>
                <a:lnTo>
                  <a:pt x="0" y="0"/>
                </a:lnTo>
                <a:lnTo>
                  <a:pt x="0" y="3057622"/>
                </a:lnTo>
                <a:lnTo>
                  <a:pt x="2853472" y="3057622"/>
                </a:lnTo>
                <a:lnTo>
                  <a:pt x="2853472"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8" name="Group 8"/>
          <p:cNvGrpSpPr>
            <a:grpSpLocks noChangeAspect="1"/>
          </p:cNvGrpSpPr>
          <p:nvPr/>
        </p:nvGrpSpPr>
        <p:grpSpPr>
          <a:xfrm>
            <a:off x="-4411634" y="-926487"/>
            <a:ext cx="12139974" cy="12139974"/>
            <a:chOff x="0" y="0"/>
            <a:chExt cx="12700000" cy="12700000"/>
          </a:xfrm>
        </p:grpSpPr>
        <p:sp>
          <p:nvSpPr>
            <p:cNvPr id="9" name="Freeform 9"/>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7"/>
              <a:stretch>
                <a:fillRect l="-32232" r="-32232"/>
              </a:stretch>
            </a:blipFill>
          </p:spPr>
        </p:sp>
      </p:grpSp>
      <p:sp>
        <p:nvSpPr>
          <p:cNvPr id="10" name="TextBox 10"/>
          <p:cNvSpPr txBox="1"/>
          <p:nvPr/>
        </p:nvSpPr>
        <p:spPr>
          <a:xfrm>
            <a:off x="8606515" y="1694146"/>
            <a:ext cx="9171672" cy="1647825"/>
          </a:xfrm>
          <a:prstGeom prst="rect">
            <a:avLst/>
          </a:prstGeom>
        </p:spPr>
        <p:txBody>
          <a:bodyPr lIns="0" tIns="0" rIns="0" bIns="0" rtlCol="0" anchor="t">
            <a:spAutoFit/>
          </a:bodyPr>
          <a:lstStyle/>
          <a:p>
            <a:pPr>
              <a:lnSpc>
                <a:spcPts val="6300"/>
              </a:lnSpc>
            </a:pPr>
            <a:r>
              <a:rPr lang="en-US" sz="6000">
                <a:solidFill>
                  <a:srgbClr val="F2EAE7"/>
                </a:solidFill>
                <a:latin typeface="Bolton"/>
              </a:rPr>
              <a:t>Community Focused, Developed and Delivered</a:t>
            </a:r>
          </a:p>
        </p:txBody>
      </p:sp>
    </p:spTree>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E579E"/>
        </a:solidFill>
        <a:effectLst/>
      </p:bgPr>
    </p:bg>
    <p:spTree>
      <p:nvGrpSpPr>
        <p:cNvPr id="1" name=""/>
        <p:cNvGrpSpPr/>
        <p:nvPr/>
      </p:nvGrpSpPr>
      <p:grpSpPr>
        <a:xfrm>
          <a:off x="0" y="0"/>
          <a:ext cx="0" cy="0"/>
          <a:chOff x="0" y="0"/>
          <a:chExt cx="0" cy="0"/>
        </a:xfrm>
      </p:grpSpPr>
      <p:sp>
        <p:nvSpPr>
          <p:cNvPr id="2" name="Freeform 2"/>
          <p:cNvSpPr/>
          <p:nvPr/>
        </p:nvSpPr>
        <p:spPr>
          <a:xfrm>
            <a:off x="11874710" y="0"/>
            <a:ext cx="16275454" cy="10843521"/>
          </a:xfrm>
          <a:custGeom>
            <a:avLst/>
            <a:gdLst/>
            <a:ahLst/>
            <a:cxnLst/>
            <a:rect l="l" t="t" r="r" b="b"/>
            <a:pathLst>
              <a:path w="16275454" h="10843521">
                <a:moveTo>
                  <a:pt x="0" y="0"/>
                </a:moveTo>
                <a:lnTo>
                  <a:pt x="16275454" y="0"/>
                </a:lnTo>
                <a:lnTo>
                  <a:pt x="16275454" y="10843521"/>
                </a:lnTo>
                <a:lnTo>
                  <a:pt x="0" y="10843521"/>
                </a:lnTo>
                <a:lnTo>
                  <a:pt x="0" y="0"/>
                </a:lnTo>
                <a:close/>
              </a:path>
            </a:pathLst>
          </a:custGeom>
          <a:blipFill>
            <a:blip r:embed="rId2"/>
            <a:stretch>
              <a:fillRect/>
            </a:stretch>
          </a:blipFill>
        </p:spPr>
      </p:sp>
      <p:grpSp>
        <p:nvGrpSpPr>
          <p:cNvPr id="3" name="Group 3"/>
          <p:cNvGrpSpPr/>
          <p:nvPr/>
        </p:nvGrpSpPr>
        <p:grpSpPr>
          <a:xfrm>
            <a:off x="-2939488" y="-5738200"/>
            <a:ext cx="18810151" cy="18810151"/>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50505"/>
            </a:solidFill>
          </p:spPr>
        </p:sp>
      </p:grpSp>
      <p:sp>
        <p:nvSpPr>
          <p:cNvPr id="5" name="Freeform 5"/>
          <p:cNvSpPr/>
          <p:nvPr/>
        </p:nvSpPr>
        <p:spPr>
          <a:xfrm rot="-3610494">
            <a:off x="14013752" y="8594745"/>
            <a:ext cx="5842142" cy="5194195"/>
          </a:xfrm>
          <a:custGeom>
            <a:avLst/>
            <a:gdLst/>
            <a:ahLst/>
            <a:cxnLst/>
            <a:rect l="l" t="t" r="r" b="b"/>
            <a:pathLst>
              <a:path w="5842142" h="5194195">
                <a:moveTo>
                  <a:pt x="0" y="0"/>
                </a:moveTo>
                <a:lnTo>
                  <a:pt x="5842142" y="0"/>
                </a:lnTo>
                <a:lnTo>
                  <a:pt x="5842142" y="5194195"/>
                </a:lnTo>
                <a:lnTo>
                  <a:pt x="0" y="51941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7303308">
            <a:off x="-4352063" y="7080850"/>
            <a:ext cx="7908054" cy="8221985"/>
          </a:xfrm>
          <a:custGeom>
            <a:avLst/>
            <a:gdLst/>
            <a:ahLst/>
            <a:cxnLst/>
            <a:rect l="l" t="t" r="r" b="b"/>
            <a:pathLst>
              <a:path w="7908054" h="8221985">
                <a:moveTo>
                  <a:pt x="0" y="0"/>
                </a:moveTo>
                <a:lnTo>
                  <a:pt x="7908054" y="0"/>
                </a:lnTo>
                <a:lnTo>
                  <a:pt x="7908054" y="8221985"/>
                </a:lnTo>
                <a:lnTo>
                  <a:pt x="0" y="82219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398036" y="8134220"/>
            <a:ext cx="2853472" cy="3057623"/>
          </a:xfrm>
          <a:custGeom>
            <a:avLst/>
            <a:gdLst/>
            <a:ahLst/>
            <a:cxnLst/>
            <a:rect l="l" t="t" r="r" b="b"/>
            <a:pathLst>
              <a:path w="2853472" h="3057623">
                <a:moveTo>
                  <a:pt x="0" y="0"/>
                </a:moveTo>
                <a:lnTo>
                  <a:pt x="2853472" y="0"/>
                </a:lnTo>
                <a:lnTo>
                  <a:pt x="2853472" y="3057623"/>
                </a:lnTo>
                <a:lnTo>
                  <a:pt x="0" y="30576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429070" flipV="1">
            <a:off x="15832564" y="7620180"/>
            <a:ext cx="2853472" cy="3057623"/>
          </a:xfrm>
          <a:custGeom>
            <a:avLst/>
            <a:gdLst/>
            <a:ahLst/>
            <a:cxnLst/>
            <a:rect l="l" t="t" r="r" b="b"/>
            <a:pathLst>
              <a:path w="2853472" h="3057623">
                <a:moveTo>
                  <a:pt x="0" y="3057623"/>
                </a:moveTo>
                <a:lnTo>
                  <a:pt x="2853472" y="3057623"/>
                </a:lnTo>
                <a:lnTo>
                  <a:pt x="2853472" y="0"/>
                </a:lnTo>
                <a:lnTo>
                  <a:pt x="0" y="0"/>
                </a:lnTo>
                <a:lnTo>
                  <a:pt x="0" y="3057623"/>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TextBox 9"/>
          <p:cNvSpPr txBox="1"/>
          <p:nvPr/>
        </p:nvSpPr>
        <p:spPr>
          <a:xfrm>
            <a:off x="5177829" y="5133975"/>
            <a:ext cx="11107881" cy="4867275"/>
          </a:xfrm>
          <a:prstGeom prst="rect">
            <a:avLst/>
          </a:prstGeom>
        </p:spPr>
        <p:txBody>
          <a:bodyPr lIns="0" tIns="0" rIns="0" bIns="0" rtlCol="0" anchor="t">
            <a:spAutoFit/>
          </a:bodyPr>
          <a:lstStyle/>
          <a:p>
            <a:pPr marL="690874" lvl="1" indent="-345437">
              <a:lnSpc>
                <a:spcPts val="3839"/>
              </a:lnSpc>
              <a:buFont typeface="Arial"/>
              <a:buChar char="•"/>
            </a:pPr>
            <a:r>
              <a:rPr lang="en-US" sz="3199" dirty="0">
                <a:solidFill>
                  <a:srgbClr val="F2EAE7"/>
                </a:solidFill>
                <a:latin typeface="Alice"/>
              </a:rPr>
              <a:t>Basic Device Navigation</a:t>
            </a:r>
          </a:p>
          <a:p>
            <a:pPr marL="690874" lvl="1" indent="-345437">
              <a:lnSpc>
                <a:spcPts val="3839"/>
              </a:lnSpc>
              <a:buFont typeface="Arial"/>
              <a:buChar char="•"/>
            </a:pPr>
            <a:r>
              <a:rPr lang="en-US" sz="3199" dirty="0">
                <a:solidFill>
                  <a:srgbClr val="F2EAE7"/>
                </a:solidFill>
                <a:latin typeface="Alice"/>
              </a:rPr>
              <a:t>Accessing the NHS App</a:t>
            </a:r>
          </a:p>
          <a:p>
            <a:pPr marL="690874" lvl="1" indent="-345437">
              <a:lnSpc>
                <a:spcPts val="3839"/>
              </a:lnSpc>
              <a:buFont typeface="Arial"/>
              <a:buChar char="•"/>
            </a:pPr>
            <a:r>
              <a:rPr lang="en-US" sz="3199" dirty="0">
                <a:solidFill>
                  <a:srgbClr val="F2EAE7"/>
                </a:solidFill>
                <a:latin typeface="Alice"/>
              </a:rPr>
              <a:t>General Productivity Applications (Word, Excel etc.)</a:t>
            </a:r>
          </a:p>
          <a:p>
            <a:pPr marL="690874" lvl="1" indent="-345437">
              <a:lnSpc>
                <a:spcPts val="3839"/>
              </a:lnSpc>
              <a:buFont typeface="Arial"/>
              <a:buChar char="•"/>
            </a:pPr>
            <a:r>
              <a:rPr lang="en-US" sz="3199" dirty="0">
                <a:solidFill>
                  <a:srgbClr val="F2EAE7"/>
                </a:solidFill>
                <a:latin typeface="Alice"/>
              </a:rPr>
              <a:t>Online Job Searching</a:t>
            </a:r>
          </a:p>
          <a:p>
            <a:pPr marL="690874" lvl="1" indent="-345437">
              <a:lnSpc>
                <a:spcPts val="3839"/>
              </a:lnSpc>
              <a:buFont typeface="Arial"/>
              <a:buChar char="•"/>
            </a:pPr>
            <a:r>
              <a:rPr lang="en-US" sz="3199" dirty="0">
                <a:solidFill>
                  <a:srgbClr val="F2EAE7"/>
                </a:solidFill>
                <a:latin typeface="Alice"/>
              </a:rPr>
              <a:t>Email Account Setup</a:t>
            </a:r>
          </a:p>
          <a:p>
            <a:pPr marL="690874" lvl="1" indent="-345437">
              <a:lnSpc>
                <a:spcPts val="3839"/>
              </a:lnSpc>
              <a:buFont typeface="Arial"/>
              <a:buChar char="•"/>
            </a:pPr>
            <a:r>
              <a:rPr lang="en-US" sz="3199" dirty="0">
                <a:solidFill>
                  <a:srgbClr val="F2EAE7"/>
                </a:solidFill>
                <a:latin typeface="Alice"/>
              </a:rPr>
              <a:t>Digital Security &amp; Safety </a:t>
            </a:r>
          </a:p>
          <a:p>
            <a:pPr marL="690874" lvl="1" indent="-345437">
              <a:lnSpc>
                <a:spcPts val="3839"/>
              </a:lnSpc>
              <a:buFont typeface="Arial"/>
              <a:buChar char="•"/>
            </a:pPr>
            <a:r>
              <a:rPr lang="en-US" sz="3199" dirty="0">
                <a:solidFill>
                  <a:srgbClr val="F2EAE7"/>
                </a:solidFill>
                <a:latin typeface="Alice"/>
              </a:rPr>
              <a:t>Browsing the Internet</a:t>
            </a:r>
          </a:p>
          <a:p>
            <a:pPr marL="690874" lvl="1" indent="-345437">
              <a:lnSpc>
                <a:spcPts val="3839"/>
              </a:lnSpc>
              <a:buFont typeface="Arial"/>
              <a:buChar char="•"/>
            </a:pPr>
            <a:r>
              <a:rPr lang="en-US" sz="3199" dirty="0">
                <a:solidFill>
                  <a:srgbClr val="F2EAE7"/>
                </a:solidFill>
                <a:latin typeface="Alice"/>
              </a:rPr>
              <a:t>Navigating Social Media</a:t>
            </a:r>
          </a:p>
          <a:p>
            <a:pPr marL="690874" lvl="1" indent="-345437">
              <a:lnSpc>
                <a:spcPts val="3839"/>
              </a:lnSpc>
              <a:buFont typeface="Arial"/>
              <a:buChar char="•"/>
            </a:pPr>
            <a:r>
              <a:rPr lang="en-US" sz="3199" dirty="0">
                <a:solidFill>
                  <a:srgbClr val="F2EAE7"/>
                </a:solidFill>
                <a:latin typeface="Alice"/>
              </a:rPr>
              <a:t>Troubleshooting Common Issues</a:t>
            </a:r>
          </a:p>
          <a:p>
            <a:pPr algn="l">
              <a:lnSpc>
                <a:spcPts val="3839"/>
              </a:lnSpc>
              <a:spcBef>
                <a:spcPct val="0"/>
              </a:spcBef>
            </a:pPr>
            <a:endParaRPr lang="en-US" sz="3199" dirty="0">
              <a:solidFill>
                <a:srgbClr val="F2EAE7"/>
              </a:solidFill>
              <a:latin typeface="Alice"/>
            </a:endParaRPr>
          </a:p>
        </p:txBody>
      </p:sp>
      <p:sp>
        <p:nvSpPr>
          <p:cNvPr id="10" name="TextBox 10"/>
          <p:cNvSpPr txBox="1"/>
          <p:nvPr/>
        </p:nvSpPr>
        <p:spPr>
          <a:xfrm>
            <a:off x="1215460" y="1304925"/>
            <a:ext cx="8429446" cy="840105"/>
          </a:xfrm>
          <a:prstGeom prst="rect">
            <a:avLst/>
          </a:prstGeom>
        </p:spPr>
        <p:txBody>
          <a:bodyPr lIns="0" tIns="0" rIns="0" bIns="0" rtlCol="0" anchor="t">
            <a:spAutoFit/>
          </a:bodyPr>
          <a:lstStyle/>
          <a:p>
            <a:pPr marL="0" lvl="0" indent="0" algn="l">
              <a:lnSpc>
                <a:spcPts val="6360"/>
              </a:lnSpc>
              <a:spcBef>
                <a:spcPct val="0"/>
              </a:spcBef>
            </a:pPr>
            <a:r>
              <a:rPr lang="en-US" sz="6000" spc="113">
                <a:solidFill>
                  <a:srgbClr val="F2EAE7"/>
                </a:solidFill>
                <a:latin typeface="Bolton"/>
              </a:rPr>
              <a:t>Key Digital Skills</a:t>
            </a:r>
          </a:p>
        </p:txBody>
      </p:sp>
      <p:sp>
        <p:nvSpPr>
          <p:cNvPr id="11" name="TextBox 11"/>
          <p:cNvSpPr txBox="1"/>
          <p:nvPr/>
        </p:nvSpPr>
        <p:spPr>
          <a:xfrm>
            <a:off x="1028700" y="2309717"/>
            <a:ext cx="13860356" cy="3357245"/>
          </a:xfrm>
          <a:prstGeom prst="rect">
            <a:avLst/>
          </a:prstGeom>
        </p:spPr>
        <p:txBody>
          <a:bodyPr lIns="0" tIns="0" rIns="0" bIns="0" rtlCol="0" anchor="t">
            <a:spAutoFit/>
          </a:bodyPr>
          <a:lstStyle/>
          <a:p>
            <a:pPr>
              <a:lnSpc>
                <a:spcPts val="4480"/>
              </a:lnSpc>
            </a:pPr>
            <a:r>
              <a:rPr lang="en-US" sz="3200" dirty="0">
                <a:solidFill>
                  <a:srgbClr val="FFFFFF"/>
                </a:solidFill>
                <a:latin typeface="Alice"/>
              </a:rPr>
              <a:t>Training will be provided to all digital volunteers through the Bolton DES Team and partner </a:t>
            </a:r>
            <a:r>
              <a:rPr lang="en-US" sz="3200" dirty="0" err="1">
                <a:solidFill>
                  <a:srgbClr val="FFFFFF"/>
                </a:solidFill>
                <a:latin typeface="Alice"/>
              </a:rPr>
              <a:t>organisations</a:t>
            </a:r>
            <a:r>
              <a:rPr lang="en-US" sz="3200" dirty="0">
                <a:solidFill>
                  <a:srgbClr val="FFFFFF"/>
                </a:solidFill>
                <a:latin typeface="Alice"/>
              </a:rPr>
              <a:t>, to enable anyone to deliver essential digital skills support to residents in the town. </a:t>
            </a:r>
          </a:p>
          <a:p>
            <a:pPr>
              <a:lnSpc>
                <a:spcPts val="4480"/>
              </a:lnSpc>
            </a:pPr>
            <a:r>
              <a:rPr lang="en-US" sz="3200" dirty="0">
                <a:solidFill>
                  <a:srgbClr val="FFFFFF"/>
                </a:solidFill>
                <a:latin typeface="Alice"/>
              </a:rPr>
              <a:t>All you need is the passion to help!</a:t>
            </a:r>
          </a:p>
          <a:p>
            <a:pPr>
              <a:lnSpc>
                <a:spcPts val="4480"/>
              </a:lnSpc>
            </a:pPr>
            <a:endParaRPr lang="en-US" sz="3200" dirty="0">
              <a:solidFill>
                <a:srgbClr val="FFFFFF"/>
              </a:solidFill>
              <a:latin typeface="Alice"/>
            </a:endParaRPr>
          </a:p>
          <a:p>
            <a:pPr>
              <a:lnSpc>
                <a:spcPts val="4480"/>
              </a:lnSpc>
            </a:pPr>
            <a:r>
              <a:rPr lang="en-US" sz="3200" dirty="0">
                <a:solidFill>
                  <a:srgbClr val="FFFFFF"/>
                </a:solidFill>
                <a:latin typeface="Alice"/>
              </a:rPr>
              <a:t>Essential skills include:</a:t>
            </a:r>
          </a:p>
        </p:txBody>
      </p:sp>
    </p:spTree>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50505"/>
        </a:solidFill>
        <a:effectLst/>
      </p:bgPr>
    </p:bg>
    <p:spTree>
      <p:nvGrpSpPr>
        <p:cNvPr id="1" name=""/>
        <p:cNvGrpSpPr/>
        <p:nvPr/>
      </p:nvGrpSpPr>
      <p:grpSpPr>
        <a:xfrm>
          <a:off x="0" y="0"/>
          <a:ext cx="0" cy="0"/>
          <a:chOff x="0" y="0"/>
          <a:chExt cx="0" cy="0"/>
        </a:xfrm>
      </p:grpSpPr>
      <p:sp>
        <p:nvSpPr>
          <p:cNvPr id="2" name="Freeform 2"/>
          <p:cNvSpPr/>
          <p:nvPr/>
        </p:nvSpPr>
        <p:spPr>
          <a:xfrm>
            <a:off x="13579522" y="6820447"/>
            <a:ext cx="7359556" cy="4875706"/>
          </a:xfrm>
          <a:custGeom>
            <a:avLst/>
            <a:gdLst/>
            <a:ahLst/>
            <a:cxnLst/>
            <a:rect l="l" t="t" r="r" b="b"/>
            <a:pathLst>
              <a:path w="7359556" h="4875706">
                <a:moveTo>
                  <a:pt x="0" y="0"/>
                </a:moveTo>
                <a:lnTo>
                  <a:pt x="7359556" y="0"/>
                </a:lnTo>
                <a:lnTo>
                  <a:pt x="7359556" y="4875706"/>
                </a:lnTo>
                <a:lnTo>
                  <a:pt x="0" y="48757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01435" y="-2057400"/>
            <a:ext cx="6598076" cy="4114800"/>
          </a:xfrm>
          <a:custGeom>
            <a:avLst/>
            <a:gdLst/>
            <a:ahLst/>
            <a:cxnLst/>
            <a:rect l="l" t="t" r="r" b="b"/>
            <a:pathLst>
              <a:path w="6598076" h="4114800">
                <a:moveTo>
                  <a:pt x="0" y="0"/>
                </a:moveTo>
                <a:lnTo>
                  <a:pt x="6598076" y="0"/>
                </a:lnTo>
                <a:lnTo>
                  <a:pt x="65980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flipH="1">
            <a:off x="15434528" y="8185957"/>
            <a:ext cx="2853472" cy="3057623"/>
          </a:xfrm>
          <a:custGeom>
            <a:avLst/>
            <a:gdLst/>
            <a:ahLst/>
            <a:cxnLst/>
            <a:rect l="l" t="t" r="r" b="b"/>
            <a:pathLst>
              <a:path w="2853472" h="3057623">
                <a:moveTo>
                  <a:pt x="2853472" y="0"/>
                </a:moveTo>
                <a:lnTo>
                  <a:pt x="0" y="0"/>
                </a:lnTo>
                <a:lnTo>
                  <a:pt x="0" y="3057623"/>
                </a:lnTo>
                <a:lnTo>
                  <a:pt x="2853472" y="3057623"/>
                </a:lnTo>
                <a:lnTo>
                  <a:pt x="2853472"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flipH="1">
            <a:off x="-260690" y="-500111"/>
            <a:ext cx="2853472" cy="3057623"/>
          </a:xfrm>
          <a:custGeom>
            <a:avLst/>
            <a:gdLst/>
            <a:ahLst/>
            <a:cxnLst/>
            <a:rect l="l" t="t" r="r" b="b"/>
            <a:pathLst>
              <a:path w="2853472" h="3057623">
                <a:moveTo>
                  <a:pt x="2853472" y="0"/>
                </a:moveTo>
                <a:lnTo>
                  <a:pt x="0" y="0"/>
                </a:lnTo>
                <a:lnTo>
                  <a:pt x="0" y="3057622"/>
                </a:lnTo>
                <a:lnTo>
                  <a:pt x="2853472" y="3057622"/>
                </a:lnTo>
                <a:lnTo>
                  <a:pt x="2853472"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6" name="Group 6"/>
          <p:cNvGrpSpPr>
            <a:grpSpLocks noChangeAspect="1"/>
          </p:cNvGrpSpPr>
          <p:nvPr/>
        </p:nvGrpSpPr>
        <p:grpSpPr>
          <a:xfrm>
            <a:off x="12932162" y="-2057400"/>
            <a:ext cx="6741797" cy="6741770"/>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22859" r="-22859"/>
              </a:stretch>
            </a:blipFill>
          </p:spPr>
        </p:sp>
      </p:grpSp>
      <p:sp>
        <p:nvSpPr>
          <p:cNvPr id="8" name="Freeform 8"/>
          <p:cNvSpPr/>
          <p:nvPr/>
        </p:nvSpPr>
        <p:spPr>
          <a:xfrm>
            <a:off x="15577196" y="5143500"/>
            <a:ext cx="2291166" cy="1372147"/>
          </a:xfrm>
          <a:custGeom>
            <a:avLst/>
            <a:gdLst/>
            <a:ahLst/>
            <a:cxnLst/>
            <a:rect l="l" t="t" r="r" b="b"/>
            <a:pathLst>
              <a:path w="2647393" h="1585486">
                <a:moveTo>
                  <a:pt x="0" y="0"/>
                </a:moveTo>
                <a:lnTo>
                  <a:pt x="2647393" y="0"/>
                </a:lnTo>
                <a:lnTo>
                  <a:pt x="2647393" y="1585486"/>
                </a:lnTo>
                <a:lnTo>
                  <a:pt x="0" y="1585486"/>
                </a:lnTo>
                <a:lnTo>
                  <a:pt x="0" y="0"/>
                </a:lnTo>
                <a:close/>
              </a:path>
            </a:pathLst>
          </a:custGeom>
          <a:blipFill>
            <a:blip r:embed="rId11"/>
            <a:stretch>
              <a:fillRect/>
            </a:stretch>
          </a:blipFill>
        </p:spPr>
      </p:sp>
      <p:sp>
        <p:nvSpPr>
          <p:cNvPr id="9" name="Freeform 9"/>
          <p:cNvSpPr/>
          <p:nvPr/>
        </p:nvSpPr>
        <p:spPr>
          <a:xfrm>
            <a:off x="11504051" y="2582748"/>
            <a:ext cx="1578438" cy="1578438"/>
          </a:xfrm>
          <a:custGeom>
            <a:avLst/>
            <a:gdLst/>
            <a:ahLst/>
            <a:cxnLst/>
            <a:rect l="l" t="t" r="r" b="b"/>
            <a:pathLst>
              <a:path w="2291432" h="2291432">
                <a:moveTo>
                  <a:pt x="0" y="0"/>
                </a:moveTo>
                <a:lnTo>
                  <a:pt x="2291432" y="0"/>
                </a:lnTo>
                <a:lnTo>
                  <a:pt x="2291432" y="2291432"/>
                </a:lnTo>
                <a:lnTo>
                  <a:pt x="0" y="2291432"/>
                </a:lnTo>
                <a:lnTo>
                  <a:pt x="0" y="0"/>
                </a:lnTo>
                <a:close/>
              </a:path>
            </a:pathLst>
          </a:custGeom>
          <a:blipFill>
            <a:blip r:embed="rId12"/>
            <a:stretch>
              <a:fillRect/>
            </a:stretch>
          </a:blipFill>
        </p:spPr>
      </p:sp>
      <p:sp>
        <p:nvSpPr>
          <p:cNvPr id="10" name="Freeform 10"/>
          <p:cNvSpPr/>
          <p:nvPr/>
        </p:nvSpPr>
        <p:spPr>
          <a:xfrm>
            <a:off x="12883871" y="6220637"/>
            <a:ext cx="2481252" cy="1174164"/>
          </a:xfrm>
          <a:custGeom>
            <a:avLst/>
            <a:gdLst/>
            <a:ahLst/>
            <a:cxnLst/>
            <a:rect l="l" t="t" r="r" b="b"/>
            <a:pathLst>
              <a:path w="3328511" h="1575099">
                <a:moveTo>
                  <a:pt x="0" y="0"/>
                </a:moveTo>
                <a:lnTo>
                  <a:pt x="3328511" y="0"/>
                </a:lnTo>
                <a:lnTo>
                  <a:pt x="3328511" y="1575099"/>
                </a:lnTo>
                <a:lnTo>
                  <a:pt x="0" y="1575099"/>
                </a:lnTo>
                <a:lnTo>
                  <a:pt x="0" y="0"/>
                </a:lnTo>
                <a:close/>
              </a:path>
            </a:pathLst>
          </a:custGeom>
          <a:blipFill>
            <a:blip r:embed="rId13"/>
            <a:stretch>
              <a:fillRect/>
            </a:stretch>
          </a:blipFill>
        </p:spPr>
      </p:sp>
      <p:sp>
        <p:nvSpPr>
          <p:cNvPr id="11" name="Freeform 11"/>
          <p:cNvSpPr/>
          <p:nvPr/>
        </p:nvSpPr>
        <p:spPr>
          <a:xfrm>
            <a:off x="12255825" y="4569015"/>
            <a:ext cx="2647393" cy="1174164"/>
          </a:xfrm>
          <a:custGeom>
            <a:avLst/>
            <a:gdLst/>
            <a:ahLst/>
            <a:cxnLst/>
            <a:rect l="l" t="t" r="r" b="b"/>
            <a:pathLst>
              <a:path w="3551383" h="1575099">
                <a:moveTo>
                  <a:pt x="0" y="0"/>
                </a:moveTo>
                <a:lnTo>
                  <a:pt x="3551384" y="0"/>
                </a:lnTo>
                <a:lnTo>
                  <a:pt x="3551384" y="1575099"/>
                </a:lnTo>
                <a:lnTo>
                  <a:pt x="0" y="1575099"/>
                </a:lnTo>
                <a:lnTo>
                  <a:pt x="0" y="0"/>
                </a:lnTo>
                <a:close/>
              </a:path>
            </a:pathLst>
          </a:custGeom>
          <a:blipFill>
            <a:blip r:embed="rId14"/>
            <a:stretch>
              <a:fillRect/>
            </a:stretch>
          </a:blipFill>
        </p:spPr>
      </p:sp>
      <p:sp>
        <p:nvSpPr>
          <p:cNvPr id="12" name="Freeform 12"/>
          <p:cNvSpPr/>
          <p:nvPr/>
        </p:nvSpPr>
        <p:spPr>
          <a:xfrm>
            <a:off x="12199745" y="7763134"/>
            <a:ext cx="2259294" cy="1177657"/>
          </a:xfrm>
          <a:custGeom>
            <a:avLst/>
            <a:gdLst/>
            <a:ahLst/>
            <a:cxnLst/>
            <a:rect l="l" t="t" r="r" b="b"/>
            <a:pathLst>
              <a:path w="3122290" h="1627494">
                <a:moveTo>
                  <a:pt x="0" y="0"/>
                </a:moveTo>
                <a:lnTo>
                  <a:pt x="3122290" y="0"/>
                </a:lnTo>
                <a:lnTo>
                  <a:pt x="3122290" y="1627494"/>
                </a:lnTo>
                <a:lnTo>
                  <a:pt x="0" y="1627494"/>
                </a:lnTo>
                <a:lnTo>
                  <a:pt x="0" y="0"/>
                </a:lnTo>
                <a:close/>
              </a:path>
            </a:pathLst>
          </a:custGeom>
          <a:blipFill>
            <a:blip r:embed="rId15"/>
            <a:stretch>
              <a:fillRect/>
            </a:stretch>
          </a:blipFill>
        </p:spPr>
      </p:sp>
      <p:sp>
        <p:nvSpPr>
          <p:cNvPr id="13" name="Freeform 13"/>
          <p:cNvSpPr/>
          <p:nvPr/>
        </p:nvSpPr>
        <p:spPr>
          <a:xfrm>
            <a:off x="9193562" y="928601"/>
            <a:ext cx="3286423" cy="1385775"/>
          </a:xfrm>
          <a:custGeom>
            <a:avLst/>
            <a:gdLst/>
            <a:ahLst/>
            <a:cxnLst/>
            <a:rect l="l" t="t" r="r" b="b"/>
            <a:pathLst>
              <a:path w="3743331" h="1578438">
                <a:moveTo>
                  <a:pt x="0" y="0"/>
                </a:moveTo>
                <a:lnTo>
                  <a:pt x="3743331" y="0"/>
                </a:lnTo>
                <a:lnTo>
                  <a:pt x="3743331" y="1578439"/>
                </a:lnTo>
                <a:lnTo>
                  <a:pt x="0" y="1578439"/>
                </a:lnTo>
                <a:lnTo>
                  <a:pt x="0" y="0"/>
                </a:lnTo>
                <a:close/>
              </a:path>
            </a:pathLst>
          </a:custGeom>
          <a:blipFill>
            <a:blip r:embed="rId16"/>
            <a:stretch>
              <a:fillRect/>
            </a:stretch>
          </a:blipFill>
        </p:spPr>
      </p:sp>
      <p:sp>
        <p:nvSpPr>
          <p:cNvPr id="14" name="TextBox 14"/>
          <p:cNvSpPr txBox="1"/>
          <p:nvPr/>
        </p:nvSpPr>
        <p:spPr>
          <a:xfrm>
            <a:off x="2883772" y="1009650"/>
            <a:ext cx="6548997" cy="1847850"/>
          </a:xfrm>
          <a:prstGeom prst="rect">
            <a:avLst/>
          </a:prstGeom>
        </p:spPr>
        <p:txBody>
          <a:bodyPr lIns="0" tIns="0" rIns="0" bIns="0" rtlCol="0" anchor="t">
            <a:spAutoFit/>
          </a:bodyPr>
          <a:lstStyle/>
          <a:p>
            <a:pPr marL="0" lvl="0" indent="0" algn="l">
              <a:lnSpc>
                <a:spcPts val="7200"/>
              </a:lnSpc>
              <a:spcBef>
                <a:spcPct val="0"/>
              </a:spcBef>
            </a:pPr>
            <a:r>
              <a:rPr lang="en-US" sz="6000" spc="113">
                <a:solidFill>
                  <a:srgbClr val="F4EDEB"/>
                </a:solidFill>
                <a:latin typeface="Bolton"/>
              </a:rPr>
              <a:t>Partnership &amp;  co-operation</a:t>
            </a:r>
          </a:p>
        </p:txBody>
      </p:sp>
      <p:sp>
        <p:nvSpPr>
          <p:cNvPr id="16" name="TextBox 16"/>
          <p:cNvSpPr txBox="1"/>
          <p:nvPr/>
        </p:nvSpPr>
        <p:spPr>
          <a:xfrm>
            <a:off x="360433" y="3022141"/>
            <a:ext cx="11167724" cy="6881564"/>
          </a:xfrm>
          <a:prstGeom prst="rect">
            <a:avLst/>
          </a:prstGeom>
        </p:spPr>
        <p:txBody>
          <a:bodyPr wrap="square" lIns="0" tIns="0" rIns="0" bIns="0" rtlCol="0" anchor="t">
            <a:spAutoFit/>
          </a:bodyPr>
          <a:lstStyle/>
          <a:p>
            <a:pPr>
              <a:lnSpc>
                <a:spcPts val="4480"/>
              </a:lnSpc>
            </a:pPr>
            <a:r>
              <a:rPr lang="en-US" sz="3200" dirty="0">
                <a:solidFill>
                  <a:srgbClr val="F4EDEB"/>
                </a:solidFill>
                <a:latin typeface="Alice"/>
              </a:rPr>
              <a:t>A key part of the project will be working in collaboration with local partners to deliver a coordinated network of skills provision. This will include the recruitment and training of dedicated, passionate volunteers to deliver digital sessions in a range of locations as well as venues committing to be part of the Bolton Digital Inclusion Activity Network to .</a:t>
            </a:r>
          </a:p>
          <a:p>
            <a:pPr>
              <a:lnSpc>
                <a:spcPts val="4480"/>
              </a:lnSpc>
            </a:pPr>
            <a:endParaRPr lang="en-US" sz="3200" dirty="0">
              <a:solidFill>
                <a:srgbClr val="F4EDEB"/>
              </a:solidFill>
              <a:latin typeface="Alice"/>
            </a:endParaRPr>
          </a:p>
          <a:p>
            <a:pPr>
              <a:lnSpc>
                <a:spcPts val="4480"/>
              </a:lnSpc>
            </a:pPr>
            <a:r>
              <a:rPr lang="en-US" sz="3200" dirty="0">
                <a:solidFill>
                  <a:srgbClr val="F4EDEB"/>
                </a:solidFill>
                <a:latin typeface="Alice"/>
              </a:rPr>
              <a:t>Using the informal digital drop-ins, tailored one to one support via the DES Team and SWY, and formal learning with Bolton College, this project aims to create clear pathways for residents to engage with digital skills in a setting and level that suits them.</a:t>
            </a:r>
          </a:p>
        </p:txBody>
      </p:sp>
    </p:spTree>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B71F"/>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3418633" y="-2739629"/>
            <a:ext cx="19774064" cy="19774064"/>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50505"/>
            </a:solidFill>
          </p:spPr>
        </p:sp>
      </p:grpSp>
      <p:sp>
        <p:nvSpPr>
          <p:cNvPr id="5" name="Freeform 5"/>
          <p:cNvSpPr/>
          <p:nvPr/>
        </p:nvSpPr>
        <p:spPr>
          <a:xfrm>
            <a:off x="14062724" y="8336828"/>
            <a:ext cx="5974052" cy="4950996"/>
          </a:xfrm>
          <a:custGeom>
            <a:avLst/>
            <a:gdLst/>
            <a:ahLst/>
            <a:cxnLst/>
            <a:rect l="l" t="t" r="r" b="b"/>
            <a:pathLst>
              <a:path w="5974052" h="4950996">
                <a:moveTo>
                  <a:pt x="0" y="0"/>
                </a:moveTo>
                <a:lnTo>
                  <a:pt x="5974052" y="0"/>
                </a:lnTo>
                <a:lnTo>
                  <a:pt x="5974052" y="4950995"/>
                </a:lnTo>
                <a:lnTo>
                  <a:pt x="0" y="49509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flipH="1">
            <a:off x="15434528" y="8039100"/>
            <a:ext cx="2853472" cy="3057623"/>
          </a:xfrm>
          <a:custGeom>
            <a:avLst/>
            <a:gdLst/>
            <a:ahLst/>
            <a:cxnLst/>
            <a:rect l="l" t="t" r="r" b="b"/>
            <a:pathLst>
              <a:path w="2853472" h="3057623">
                <a:moveTo>
                  <a:pt x="2853472" y="0"/>
                </a:moveTo>
                <a:lnTo>
                  <a:pt x="0" y="0"/>
                </a:lnTo>
                <a:lnTo>
                  <a:pt x="0" y="3057623"/>
                </a:lnTo>
                <a:lnTo>
                  <a:pt x="2853472" y="3057623"/>
                </a:lnTo>
                <a:lnTo>
                  <a:pt x="2853472"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TextBox 7"/>
          <p:cNvSpPr txBox="1"/>
          <p:nvPr/>
        </p:nvSpPr>
        <p:spPr>
          <a:xfrm>
            <a:off x="891986" y="1095375"/>
            <a:ext cx="9811882" cy="847725"/>
          </a:xfrm>
          <a:prstGeom prst="rect">
            <a:avLst/>
          </a:prstGeom>
        </p:spPr>
        <p:txBody>
          <a:bodyPr lIns="0" tIns="0" rIns="0" bIns="0" rtlCol="0" anchor="t">
            <a:spAutoFit/>
          </a:bodyPr>
          <a:lstStyle/>
          <a:p>
            <a:pPr>
              <a:lnSpc>
                <a:spcPts val="6300"/>
              </a:lnSpc>
            </a:pPr>
            <a:r>
              <a:rPr lang="en-US" sz="6000">
                <a:solidFill>
                  <a:srgbClr val="F4EDEB"/>
                </a:solidFill>
                <a:latin typeface="Bolton"/>
              </a:rPr>
              <a:t>Funding Opportunity</a:t>
            </a:r>
          </a:p>
        </p:txBody>
      </p:sp>
      <p:grpSp>
        <p:nvGrpSpPr>
          <p:cNvPr id="8" name="Group 8"/>
          <p:cNvGrpSpPr/>
          <p:nvPr/>
        </p:nvGrpSpPr>
        <p:grpSpPr>
          <a:xfrm>
            <a:off x="452899" y="5098574"/>
            <a:ext cx="15208215" cy="4464526"/>
            <a:chOff x="0" y="211240"/>
            <a:chExt cx="20277619" cy="5952702"/>
          </a:xfrm>
        </p:grpSpPr>
        <p:sp>
          <p:nvSpPr>
            <p:cNvPr id="9" name="TextBox 9"/>
            <p:cNvSpPr txBox="1"/>
            <p:nvPr/>
          </p:nvSpPr>
          <p:spPr>
            <a:xfrm>
              <a:off x="0" y="211240"/>
              <a:ext cx="9981926" cy="5952702"/>
            </a:xfrm>
            <a:prstGeom prst="rect">
              <a:avLst/>
            </a:prstGeom>
          </p:spPr>
          <p:txBody>
            <a:bodyPr lIns="0" tIns="0" rIns="0" bIns="0" rtlCol="0" anchor="t">
              <a:spAutoFit/>
            </a:bodyPr>
            <a:lstStyle/>
            <a:p>
              <a:pPr marL="690881" lvl="1" indent="-345440">
                <a:lnSpc>
                  <a:spcPts val="4480"/>
                </a:lnSpc>
                <a:buFont typeface="Arial"/>
                <a:buChar char="•"/>
              </a:pPr>
              <a:r>
                <a:rPr lang="en-US" sz="3200" dirty="0">
                  <a:solidFill>
                    <a:srgbClr val="F4EDEB"/>
                  </a:solidFill>
                  <a:latin typeface="Alice"/>
                </a:rPr>
                <a:t>Commitment to Digital Inclusion</a:t>
              </a:r>
            </a:p>
            <a:p>
              <a:pPr marL="690881" lvl="1" indent="-345440">
                <a:lnSpc>
                  <a:spcPts val="4480"/>
                </a:lnSpc>
                <a:buFont typeface="Arial"/>
                <a:buChar char="•"/>
              </a:pPr>
              <a:r>
                <a:rPr lang="en-US" sz="3200" dirty="0">
                  <a:solidFill>
                    <a:srgbClr val="F4EDEB"/>
                  </a:solidFill>
                  <a:latin typeface="Alice"/>
                </a:rPr>
                <a:t>Community Impact and Value</a:t>
              </a:r>
            </a:p>
            <a:p>
              <a:pPr marL="690881" lvl="1" indent="-345440">
                <a:lnSpc>
                  <a:spcPts val="4480"/>
                </a:lnSpc>
                <a:buFont typeface="Arial"/>
                <a:buChar char="•"/>
              </a:pPr>
              <a:r>
                <a:rPr lang="en-US" sz="3200" dirty="0" err="1">
                  <a:solidFill>
                    <a:srgbClr val="F4EDEB"/>
                  </a:solidFill>
                  <a:latin typeface="Alice"/>
                </a:rPr>
                <a:t>Organisational</a:t>
              </a:r>
              <a:r>
                <a:rPr lang="en-US" sz="3200" dirty="0">
                  <a:solidFill>
                    <a:srgbClr val="F4EDEB"/>
                  </a:solidFill>
                  <a:latin typeface="Alice"/>
                </a:rPr>
                <a:t> Capacity</a:t>
              </a:r>
            </a:p>
            <a:p>
              <a:pPr marL="690881" lvl="1" indent="-345440">
                <a:lnSpc>
                  <a:spcPts val="4480"/>
                </a:lnSpc>
                <a:buFont typeface="Arial"/>
                <a:buChar char="•"/>
              </a:pPr>
              <a:r>
                <a:rPr lang="en-US" sz="3200" dirty="0">
                  <a:solidFill>
                    <a:srgbClr val="F4EDEB"/>
                  </a:solidFill>
                  <a:latin typeface="Alice"/>
                </a:rPr>
                <a:t>Engagement with Target Demographics</a:t>
              </a:r>
            </a:p>
            <a:p>
              <a:pPr marL="690881" lvl="1" indent="-345440">
                <a:lnSpc>
                  <a:spcPts val="4480"/>
                </a:lnSpc>
                <a:buFont typeface="Arial"/>
                <a:buChar char="•"/>
              </a:pPr>
              <a:r>
                <a:rPr lang="en-US" sz="3200" dirty="0">
                  <a:solidFill>
                    <a:srgbClr val="F4EDEB"/>
                  </a:solidFill>
                  <a:latin typeface="Alice"/>
                </a:rPr>
                <a:t>Collaboration Potential</a:t>
              </a:r>
            </a:p>
            <a:p>
              <a:pPr marL="690881" lvl="1" indent="-345440">
                <a:lnSpc>
                  <a:spcPts val="4480"/>
                </a:lnSpc>
                <a:buFont typeface="Arial"/>
                <a:buChar char="•"/>
              </a:pPr>
              <a:r>
                <a:rPr lang="en-US" sz="3200" dirty="0">
                  <a:solidFill>
                    <a:srgbClr val="F4EDEB"/>
                  </a:solidFill>
                  <a:latin typeface="Alice"/>
                </a:rPr>
                <a:t>Flexible Session Formats</a:t>
              </a:r>
            </a:p>
            <a:p>
              <a:pPr>
                <a:lnSpc>
                  <a:spcPts val="4480"/>
                </a:lnSpc>
              </a:pPr>
              <a:endParaRPr lang="en-US" sz="3200" dirty="0">
                <a:solidFill>
                  <a:srgbClr val="F4EDEB"/>
                </a:solidFill>
                <a:latin typeface="Alice"/>
              </a:endParaRPr>
            </a:p>
          </p:txBody>
        </p:sp>
        <p:sp>
          <p:nvSpPr>
            <p:cNvPr id="10" name="TextBox 10"/>
            <p:cNvSpPr txBox="1"/>
            <p:nvPr/>
          </p:nvSpPr>
          <p:spPr>
            <a:xfrm>
              <a:off x="9505336" y="249340"/>
              <a:ext cx="10772283" cy="5203402"/>
            </a:xfrm>
            <a:prstGeom prst="rect">
              <a:avLst/>
            </a:prstGeom>
          </p:spPr>
          <p:txBody>
            <a:bodyPr lIns="0" tIns="0" rIns="0" bIns="0" rtlCol="0" anchor="t">
              <a:spAutoFit/>
            </a:bodyPr>
            <a:lstStyle/>
            <a:p>
              <a:pPr marL="690881" lvl="1" indent="-345440">
                <a:lnSpc>
                  <a:spcPts val="4480"/>
                </a:lnSpc>
                <a:buFont typeface="Arial"/>
                <a:buChar char="•"/>
              </a:pPr>
              <a:r>
                <a:rPr lang="en-US" sz="3200" dirty="0">
                  <a:solidFill>
                    <a:srgbClr val="F4EDEB"/>
                  </a:solidFill>
                  <a:latin typeface="Alice"/>
                </a:rPr>
                <a:t>Volunteer Recruitment and Training</a:t>
              </a:r>
            </a:p>
            <a:p>
              <a:pPr marL="690881" lvl="1" indent="-345440">
                <a:lnSpc>
                  <a:spcPts val="4480"/>
                </a:lnSpc>
                <a:buFont typeface="Arial"/>
                <a:buChar char="•"/>
              </a:pPr>
              <a:r>
                <a:rPr lang="en-US" sz="3200" dirty="0">
                  <a:solidFill>
                    <a:srgbClr val="F4EDEB"/>
                  </a:solidFill>
                  <a:latin typeface="Alice"/>
                </a:rPr>
                <a:t>Sustainability Plan</a:t>
              </a:r>
            </a:p>
            <a:p>
              <a:pPr marL="690881" lvl="1" indent="-345440">
                <a:lnSpc>
                  <a:spcPts val="4480"/>
                </a:lnSpc>
                <a:buFont typeface="Arial"/>
                <a:buChar char="•"/>
              </a:pPr>
              <a:r>
                <a:rPr lang="en-US" sz="3200" dirty="0">
                  <a:solidFill>
                    <a:srgbClr val="F4EDEB"/>
                  </a:solidFill>
                  <a:latin typeface="Alice"/>
                </a:rPr>
                <a:t>Financial Accountability</a:t>
              </a:r>
            </a:p>
            <a:p>
              <a:pPr marL="690881" lvl="1" indent="-345440">
                <a:lnSpc>
                  <a:spcPts val="4480"/>
                </a:lnSpc>
                <a:buFont typeface="Arial"/>
                <a:buChar char="•"/>
              </a:pPr>
              <a:r>
                <a:rPr lang="en-US" sz="3200" dirty="0">
                  <a:solidFill>
                    <a:srgbClr val="F4EDEB"/>
                  </a:solidFill>
                  <a:latin typeface="Alice"/>
                </a:rPr>
                <a:t>Device Accessibility and Connectivity Provision</a:t>
              </a:r>
            </a:p>
            <a:p>
              <a:pPr marL="690881" lvl="1" indent="-345440">
                <a:lnSpc>
                  <a:spcPts val="4480"/>
                </a:lnSpc>
                <a:buFont typeface="Arial"/>
                <a:buChar char="•"/>
              </a:pPr>
              <a:r>
                <a:rPr lang="en-US" sz="3200" dirty="0">
                  <a:solidFill>
                    <a:srgbClr val="F4EDEB"/>
                  </a:solidFill>
                  <a:latin typeface="Alice"/>
                </a:rPr>
                <a:t>Needs Assessment and Planning</a:t>
              </a:r>
            </a:p>
            <a:p>
              <a:pPr marL="690881" lvl="1" indent="-345440">
                <a:lnSpc>
                  <a:spcPts val="4480"/>
                </a:lnSpc>
                <a:buFont typeface="Arial"/>
                <a:buChar char="•"/>
              </a:pPr>
              <a:r>
                <a:rPr lang="en-US" sz="3200" dirty="0">
                  <a:solidFill>
                    <a:srgbClr val="F4EDEB"/>
                  </a:solidFill>
                  <a:latin typeface="Alice"/>
                </a:rPr>
                <a:t>Measurable Outcomes</a:t>
              </a:r>
            </a:p>
          </p:txBody>
        </p:sp>
      </p:grpSp>
      <p:sp>
        <p:nvSpPr>
          <p:cNvPr id="11" name="TextBox 11"/>
          <p:cNvSpPr txBox="1"/>
          <p:nvPr/>
        </p:nvSpPr>
        <p:spPr>
          <a:xfrm>
            <a:off x="891986" y="2095500"/>
            <a:ext cx="14271814" cy="2841996"/>
          </a:xfrm>
          <a:prstGeom prst="rect">
            <a:avLst/>
          </a:prstGeom>
        </p:spPr>
        <p:txBody>
          <a:bodyPr wrap="square" lIns="0" tIns="0" rIns="0" bIns="0" rtlCol="0" anchor="t">
            <a:spAutoFit/>
          </a:bodyPr>
          <a:lstStyle/>
          <a:p>
            <a:pPr>
              <a:lnSpc>
                <a:spcPts val="4480"/>
              </a:lnSpc>
            </a:pPr>
            <a:r>
              <a:rPr lang="en-US" sz="3200" dirty="0">
                <a:solidFill>
                  <a:srgbClr val="F4EDEB"/>
                </a:solidFill>
                <a:latin typeface="Alice"/>
              </a:rPr>
              <a:t>As a part of the project delivery, grant funding has been made available, determined via a needs assessment on a case-by-case basis, to facilitate the set-up, provision and logistics of the digital provision. </a:t>
            </a:r>
            <a:r>
              <a:rPr lang="en-US" sz="3200" dirty="0" err="1">
                <a:solidFill>
                  <a:srgbClr val="F4EDEB"/>
                </a:solidFill>
                <a:latin typeface="Alice"/>
              </a:rPr>
              <a:t>Organisations</a:t>
            </a:r>
            <a:r>
              <a:rPr lang="en-US" sz="3200" dirty="0">
                <a:solidFill>
                  <a:srgbClr val="F4EDEB"/>
                </a:solidFill>
                <a:latin typeface="Alice"/>
              </a:rPr>
              <a:t> wishing to apply for funding, will need to demonstrate their commitment to a set of agreed standards*:</a:t>
            </a:r>
          </a:p>
        </p:txBody>
      </p:sp>
      <p:sp>
        <p:nvSpPr>
          <p:cNvPr id="12" name="TextBox 12"/>
          <p:cNvSpPr txBox="1"/>
          <p:nvPr/>
        </p:nvSpPr>
        <p:spPr>
          <a:xfrm>
            <a:off x="891986" y="9180830"/>
            <a:ext cx="13170738" cy="763270"/>
          </a:xfrm>
          <a:prstGeom prst="rect">
            <a:avLst/>
          </a:prstGeom>
        </p:spPr>
        <p:txBody>
          <a:bodyPr lIns="0" tIns="0" rIns="0" bIns="0" rtlCol="0" anchor="t">
            <a:spAutoFit/>
          </a:bodyPr>
          <a:lstStyle/>
          <a:p>
            <a:pPr>
              <a:lnSpc>
                <a:spcPts val="3080"/>
              </a:lnSpc>
            </a:pPr>
            <a:r>
              <a:rPr lang="en-US" sz="2200" dirty="0">
                <a:solidFill>
                  <a:srgbClr val="F4EDEB"/>
                </a:solidFill>
                <a:latin typeface="Canva Sans Italics"/>
              </a:rPr>
              <a:t>*Final criteria for grant funding to be agreed in advance with GMCA, UKSPF, Bolton Council and Bolton Digital Inclusion Activity Network</a:t>
            </a:r>
          </a:p>
        </p:txBody>
      </p:sp>
    </p:spTree>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Freeform 2"/>
          <p:cNvSpPr/>
          <p:nvPr/>
        </p:nvSpPr>
        <p:spPr>
          <a:xfrm rot="-3160168" flipH="1">
            <a:off x="-306309" y="3981132"/>
            <a:ext cx="17884083" cy="15900575"/>
          </a:xfrm>
          <a:custGeom>
            <a:avLst/>
            <a:gdLst/>
            <a:ahLst/>
            <a:cxnLst/>
            <a:rect l="l" t="t" r="r" b="b"/>
            <a:pathLst>
              <a:path w="17884083" h="15900575">
                <a:moveTo>
                  <a:pt x="17884082" y="0"/>
                </a:moveTo>
                <a:lnTo>
                  <a:pt x="0" y="0"/>
                </a:lnTo>
                <a:lnTo>
                  <a:pt x="0" y="15900575"/>
                </a:lnTo>
                <a:lnTo>
                  <a:pt x="17884082" y="15900575"/>
                </a:lnTo>
                <a:lnTo>
                  <a:pt x="17884082"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010042" flipH="1">
            <a:off x="16018128" y="-1642285"/>
            <a:ext cx="5701938" cy="5069541"/>
          </a:xfrm>
          <a:custGeom>
            <a:avLst/>
            <a:gdLst/>
            <a:ahLst/>
            <a:cxnLst/>
            <a:rect l="l" t="t" r="r" b="b"/>
            <a:pathLst>
              <a:path w="5701938" h="5069541">
                <a:moveTo>
                  <a:pt x="5701938" y="0"/>
                </a:moveTo>
                <a:lnTo>
                  <a:pt x="0" y="0"/>
                </a:lnTo>
                <a:lnTo>
                  <a:pt x="0" y="5069541"/>
                </a:lnTo>
                <a:lnTo>
                  <a:pt x="5701938" y="5069541"/>
                </a:lnTo>
                <a:lnTo>
                  <a:pt x="5701938"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726973" y="-995371"/>
            <a:ext cx="3142124" cy="3366927"/>
          </a:xfrm>
          <a:custGeom>
            <a:avLst/>
            <a:gdLst/>
            <a:ahLst/>
            <a:cxnLst/>
            <a:rect l="l" t="t" r="r" b="b"/>
            <a:pathLst>
              <a:path w="3142124" h="3366927">
                <a:moveTo>
                  <a:pt x="0" y="0"/>
                </a:moveTo>
                <a:lnTo>
                  <a:pt x="3142124" y="0"/>
                </a:lnTo>
                <a:lnTo>
                  <a:pt x="3142124" y="3366927"/>
                </a:lnTo>
                <a:lnTo>
                  <a:pt x="0" y="33669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1878800" y="8146811"/>
            <a:ext cx="14530401" cy="2486430"/>
            <a:chOff x="0" y="0"/>
            <a:chExt cx="19373868" cy="3315240"/>
          </a:xfrm>
        </p:grpSpPr>
        <p:sp>
          <p:nvSpPr>
            <p:cNvPr id="6" name="Freeform 6"/>
            <p:cNvSpPr/>
            <p:nvPr/>
          </p:nvSpPr>
          <p:spPr>
            <a:xfrm>
              <a:off x="14318127" y="0"/>
              <a:ext cx="5055741" cy="3315240"/>
            </a:xfrm>
            <a:custGeom>
              <a:avLst/>
              <a:gdLst/>
              <a:ahLst/>
              <a:cxnLst/>
              <a:rect l="l" t="t" r="r" b="b"/>
              <a:pathLst>
                <a:path w="5055741" h="3315240">
                  <a:moveTo>
                    <a:pt x="0" y="0"/>
                  </a:moveTo>
                  <a:lnTo>
                    <a:pt x="5055741" y="0"/>
                  </a:lnTo>
                  <a:lnTo>
                    <a:pt x="5055741" y="3315240"/>
                  </a:lnTo>
                  <a:lnTo>
                    <a:pt x="0" y="3315240"/>
                  </a:lnTo>
                  <a:lnTo>
                    <a:pt x="0" y="0"/>
                  </a:lnTo>
                  <a:close/>
                </a:path>
              </a:pathLst>
            </a:custGeom>
            <a:blipFill>
              <a:blip r:embed="rId8"/>
              <a:stretch>
                <a:fillRect/>
              </a:stretch>
            </a:blipFill>
          </p:spPr>
        </p:sp>
        <p:sp>
          <p:nvSpPr>
            <p:cNvPr id="7" name="Freeform 7"/>
            <p:cNvSpPr/>
            <p:nvPr/>
          </p:nvSpPr>
          <p:spPr>
            <a:xfrm>
              <a:off x="3083716" y="895345"/>
              <a:ext cx="4214933" cy="1524550"/>
            </a:xfrm>
            <a:custGeom>
              <a:avLst/>
              <a:gdLst/>
              <a:ahLst/>
              <a:cxnLst/>
              <a:rect l="l" t="t" r="r" b="b"/>
              <a:pathLst>
                <a:path w="4214933" h="1524550">
                  <a:moveTo>
                    <a:pt x="0" y="0"/>
                  </a:moveTo>
                  <a:lnTo>
                    <a:pt x="4214933" y="0"/>
                  </a:lnTo>
                  <a:lnTo>
                    <a:pt x="4214933" y="1524550"/>
                  </a:lnTo>
                  <a:lnTo>
                    <a:pt x="0" y="1524550"/>
                  </a:lnTo>
                  <a:lnTo>
                    <a:pt x="0" y="0"/>
                  </a:lnTo>
                  <a:close/>
                </a:path>
              </a:pathLst>
            </a:custGeom>
            <a:blipFill>
              <a:blip r:embed="rId9"/>
              <a:stretch>
                <a:fillRect/>
              </a:stretch>
            </a:blipFill>
          </p:spPr>
        </p:sp>
        <p:sp>
          <p:nvSpPr>
            <p:cNvPr id="8" name="Freeform 8"/>
            <p:cNvSpPr/>
            <p:nvPr/>
          </p:nvSpPr>
          <p:spPr>
            <a:xfrm>
              <a:off x="7649919" y="895345"/>
              <a:ext cx="6980094" cy="1524550"/>
            </a:xfrm>
            <a:custGeom>
              <a:avLst/>
              <a:gdLst/>
              <a:ahLst/>
              <a:cxnLst/>
              <a:rect l="l" t="t" r="r" b="b"/>
              <a:pathLst>
                <a:path w="6980094" h="1524550">
                  <a:moveTo>
                    <a:pt x="0" y="0"/>
                  </a:moveTo>
                  <a:lnTo>
                    <a:pt x="6980094" y="0"/>
                  </a:lnTo>
                  <a:lnTo>
                    <a:pt x="6980094" y="1524550"/>
                  </a:lnTo>
                  <a:lnTo>
                    <a:pt x="0" y="1524550"/>
                  </a:lnTo>
                  <a:lnTo>
                    <a:pt x="0" y="0"/>
                  </a:lnTo>
                  <a:close/>
                </a:path>
              </a:pathLst>
            </a:custGeom>
            <a:blipFill>
              <a:blip r:embed="rId10"/>
              <a:stretch>
                <a:fillRect/>
              </a:stretch>
            </a:blipFill>
          </p:spPr>
        </p:sp>
        <p:sp>
          <p:nvSpPr>
            <p:cNvPr id="9" name="Freeform 9"/>
            <p:cNvSpPr/>
            <p:nvPr/>
          </p:nvSpPr>
          <p:spPr>
            <a:xfrm>
              <a:off x="0" y="895345"/>
              <a:ext cx="2545644" cy="1524550"/>
            </a:xfrm>
            <a:custGeom>
              <a:avLst/>
              <a:gdLst/>
              <a:ahLst/>
              <a:cxnLst/>
              <a:rect l="l" t="t" r="r" b="b"/>
              <a:pathLst>
                <a:path w="2545644" h="1524550">
                  <a:moveTo>
                    <a:pt x="0" y="0"/>
                  </a:moveTo>
                  <a:lnTo>
                    <a:pt x="2545644" y="0"/>
                  </a:lnTo>
                  <a:lnTo>
                    <a:pt x="2545644" y="1524550"/>
                  </a:lnTo>
                  <a:lnTo>
                    <a:pt x="0" y="1524550"/>
                  </a:lnTo>
                  <a:lnTo>
                    <a:pt x="0" y="0"/>
                  </a:lnTo>
                  <a:close/>
                </a:path>
              </a:pathLst>
            </a:custGeom>
            <a:blipFill>
              <a:blip r:embed="rId11"/>
              <a:stretch>
                <a:fillRect/>
              </a:stretch>
            </a:blipFill>
          </p:spPr>
        </p:sp>
        <p:sp>
          <p:nvSpPr>
            <p:cNvPr id="10" name="TextBox 10"/>
            <p:cNvSpPr txBox="1"/>
            <p:nvPr/>
          </p:nvSpPr>
          <p:spPr>
            <a:xfrm>
              <a:off x="1074617" y="1048295"/>
              <a:ext cx="1653500" cy="1298480"/>
            </a:xfrm>
            <a:prstGeom prst="rect">
              <a:avLst/>
            </a:prstGeom>
          </p:spPr>
          <p:txBody>
            <a:bodyPr lIns="0" tIns="0" rIns="0" bIns="0" rtlCol="0" anchor="t">
              <a:spAutoFit/>
            </a:bodyPr>
            <a:lstStyle/>
            <a:p>
              <a:pPr algn="l">
                <a:lnSpc>
                  <a:spcPts val="2860"/>
                </a:lnSpc>
              </a:pPr>
              <a:r>
                <a:rPr lang="en-US" sz="2482" spc="89">
                  <a:solidFill>
                    <a:srgbClr val="FAFBFC"/>
                  </a:solidFill>
                  <a:latin typeface="Bolton"/>
                </a:rPr>
                <a:t>Bolton</a:t>
              </a:r>
            </a:p>
            <a:p>
              <a:pPr algn="l">
                <a:lnSpc>
                  <a:spcPts val="1612"/>
                </a:lnSpc>
              </a:pPr>
              <a:r>
                <a:rPr lang="en-US" sz="1399" spc="68">
                  <a:solidFill>
                    <a:srgbClr val="FAFBFC"/>
                  </a:solidFill>
                  <a:latin typeface="Bolton"/>
                </a:rPr>
                <a:t>Digital</a:t>
              </a:r>
            </a:p>
            <a:p>
              <a:pPr algn="l">
                <a:lnSpc>
                  <a:spcPts val="1612"/>
                </a:lnSpc>
              </a:pPr>
              <a:r>
                <a:rPr lang="en-US" sz="1399" spc="64">
                  <a:solidFill>
                    <a:srgbClr val="FAFBFC"/>
                  </a:solidFill>
                  <a:latin typeface="Bolton"/>
                </a:rPr>
                <a:t>Employment</a:t>
              </a:r>
            </a:p>
            <a:p>
              <a:pPr algn="l">
                <a:lnSpc>
                  <a:spcPts val="1612"/>
                </a:lnSpc>
              </a:pPr>
              <a:r>
                <a:rPr lang="en-US" sz="1399">
                  <a:solidFill>
                    <a:srgbClr val="FAFBFC"/>
                  </a:solidFill>
                  <a:latin typeface="Bolton"/>
                </a:rPr>
                <a:t>Skills</a:t>
              </a:r>
            </a:p>
          </p:txBody>
        </p:sp>
      </p:grpSp>
      <p:sp>
        <p:nvSpPr>
          <p:cNvPr id="11" name="TextBox 11"/>
          <p:cNvSpPr txBox="1"/>
          <p:nvPr/>
        </p:nvSpPr>
        <p:spPr>
          <a:xfrm>
            <a:off x="1028700" y="1009650"/>
            <a:ext cx="13372117" cy="933450"/>
          </a:xfrm>
          <a:prstGeom prst="rect">
            <a:avLst/>
          </a:prstGeom>
        </p:spPr>
        <p:txBody>
          <a:bodyPr lIns="0" tIns="0" rIns="0" bIns="0" rtlCol="0" anchor="t">
            <a:spAutoFit/>
          </a:bodyPr>
          <a:lstStyle/>
          <a:p>
            <a:pPr>
              <a:lnSpc>
                <a:spcPts val="7200"/>
              </a:lnSpc>
            </a:pPr>
            <a:r>
              <a:rPr lang="en-US" sz="6000">
                <a:solidFill>
                  <a:srgbClr val="050505"/>
                </a:solidFill>
                <a:latin typeface="Bolton"/>
              </a:rPr>
              <a:t>References and further information</a:t>
            </a:r>
          </a:p>
        </p:txBody>
      </p:sp>
      <p:sp>
        <p:nvSpPr>
          <p:cNvPr id="12" name="TextBox 12"/>
          <p:cNvSpPr txBox="1"/>
          <p:nvPr/>
        </p:nvSpPr>
        <p:spPr>
          <a:xfrm>
            <a:off x="1723867" y="2371556"/>
            <a:ext cx="9622334" cy="574196"/>
          </a:xfrm>
          <a:prstGeom prst="rect">
            <a:avLst/>
          </a:prstGeom>
        </p:spPr>
        <p:txBody>
          <a:bodyPr wrap="square" lIns="0" tIns="0" rIns="0" bIns="0" rtlCol="0" anchor="t">
            <a:spAutoFit/>
          </a:bodyPr>
          <a:lstStyle/>
          <a:p>
            <a:pPr>
              <a:lnSpc>
                <a:spcPts val="4759"/>
              </a:lnSpc>
            </a:pPr>
            <a:r>
              <a:rPr lang="en-US" sz="3399" u="sng" dirty="0">
                <a:solidFill>
                  <a:srgbClr val="000000"/>
                </a:solidFill>
                <a:latin typeface="Canva Sans"/>
                <a:hlinkClick r:id="rId12" tooltip="https://www.greatermanchester-ca.gov.uk/what-we-do/digital/digital-inclusion-agenda/"/>
              </a:rPr>
              <a:t>Greater Manchester Digital Inclusion Agenda</a:t>
            </a:r>
          </a:p>
        </p:txBody>
      </p:sp>
      <p:sp>
        <p:nvSpPr>
          <p:cNvPr id="13" name="TextBox 13"/>
          <p:cNvSpPr txBox="1"/>
          <p:nvPr/>
        </p:nvSpPr>
        <p:spPr>
          <a:xfrm>
            <a:off x="1728721" y="3315676"/>
            <a:ext cx="5624066" cy="580390"/>
          </a:xfrm>
          <a:prstGeom prst="rect">
            <a:avLst/>
          </a:prstGeom>
        </p:spPr>
        <p:txBody>
          <a:bodyPr lIns="0" tIns="0" rIns="0" bIns="0" rtlCol="0" anchor="t">
            <a:spAutoFit/>
          </a:bodyPr>
          <a:lstStyle/>
          <a:p>
            <a:pPr>
              <a:lnSpc>
                <a:spcPts val="4759"/>
              </a:lnSpc>
            </a:pPr>
            <a:r>
              <a:rPr lang="en-US" sz="3399" u="sng" dirty="0">
                <a:solidFill>
                  <a:srgbClr val="000000"/>
                </a:solidFill>
                <a:latin typeface="Canva Sans"/>
                <a:hlinkClick r:id="rId13" tooltip="https://www.greatermanchester-ca.gov.uk/what-we-do/investment/uk-shared-prosperity-fund/"/>
              </a:rPr>
              <a:t>UK Shared Prosperity Fund</a:t>
            </a:r>
          </a:p>
        </p:txBody>
      </p:sp>
      <p:sp>
        <p:nvSpPr>
          <p:cNvPr id="14" name="TextBox 14"/>
          <p:cNvSpPr txBox="1"/>
          <p:nvPr/>
        </p:nvSpPr>
        <p:spPr>
          <a:xfrm>
            <a:off x="1723867" y="4265990"/>
            <a:ext cx="9932200" cy="574196"/>
          </a:xfrm>
          <a:prstGeom prst="rect">
            <a:avLst/>
          </a:prstGeom>
        </p:spPr>
        <p:txBody>
          <a:bodyPr wrap="square" lIns="0" tIns="0" rIns="0" bIns="0" rtlCol="0" anchor="t">
            <a:spAutoFit/>
          </a:bodyPr>
          <a:lstStyle/>
          <a:p>
            <a:pPr>
              <a:lnSpc>
                <a:spcPts val="4759"/>
              </a:lnSpc>
            </a:pPr>
            <a:r>
              <a:rPr lang="en-US" sz="3399" u="sng" dirty="0">
                <a:solidFill>
                  <a:srgbClr val="000000"/>
                </a:solidFill>
                <a:latin typeface="Canva Sans"/>
                <a:hlinkClick r:id="rId14" tooltip="https://www.goodthingsfoundation.org/databank/"/>
              </a:rPr>
              <a:t>Good Things Foundation  - National Databank</a:t>
            </a:r>
          </a:p>
        </p:txBody>
      </p:sp>
      <p:sp>
        <p:nvSpPr>
          <p:cNvPr id="15" name="TextBox 15"/>
          <p:cNvSpPr txBox="1"/>
          <p:nvPr/>
        </p:nvSpPr>
        <p:spPr>
          <a:xfrm>
            <a:off x="1723867" y="6154230"/>
            <a:ext cx="9932200" cy="593140"/>
          </a:xfrm>
          <a:prstGeom prst="rect">
            <a:avLst/>
          </a:prstGeom>
        </p:spPr>
        <p:txBody>
          <a:bodyPr wrap="square" lIns="0" tIns="0" rIns="0" bIns="0" rtlCol="0" anchor="t">
            <a:spAutoFit/>
          </a:bodyPr>
          <a:lstStyle/>
          <a:p>
            <a:pPr>
              <a:lnSpc>
                <a:spcPts val="4759"/>
              </a:lnSpc>
            </a:pPr>
            <a:r>
              <a:rPr lang="en-US" sz="3399" u="sng" dirty="0">
                <a:solidFill>
                  <a:srgbClr val="000000"/>
                </a:solidFill>
                <a:latin typeface="Canva Sans"/>
                <a:hlinkClick r:id="rId15" tooltip="https://www.boltondes.org.uk"/>
              </a:rPr>
              <a:t>Bolton Digital, Employment and Skills Team</a:t>
            </a:r>
          </a:p>
        </p:txBody>
      </p:sp>
      <p:sp>
        <p:nvSpPr>
          <p:cNvPr id="16" name="TextBox 16"/>
          <p:cNvSpPr txBox="1"/>
          <p:nvPr/>
        </p:nvSpPr>
        <p:spPr>
          <a:xfrm>
            <a:off x="1723867" y="5210110"/>
            <a:ext cx="9932200" cy="574196"/>
          </a:xfrm>
          <a:prstGeom prst="rect">
            <a:avLst/>
          </a:prstGeom>
        </p:spPr>
        <p:txBody>
          <a:bodyPr wrap="square" lIns="0" tIns="0" rIns="0" bIns="0" rtlCol="0" anchor="t">
            <a:spAutoFit/>
          </a:bodyPr>
          <a:lstStyle/>
          <a:p>
            <a:pPr>
              <a:lnSpc>
                <a:spcPts val="4759"/>
              </a:lnSpc>
            </a:pPr>
            <a:r>
              <a:rPr lang="en-US" sz="3399" u="sng" dirty="0">
                <a:solidFill>
                  <a:srgbClr val="000000"/>
                </a:solidFill>
                <a:latin typeface="Canva Sans"/>
                <a:hlinkClick r:id="rId16" tooltip="https://www.gov.uk/government/publications/essential-digital-skills-framework/essential-digital-skills-framework"/>
              </a:rPr>
              <a:t>Government Essential Digital Skills Framework</a:t>
            </a:r>
          </a:p>
        </p:txBody>
      </p:sp>
      <p:sp>
        <p:nvSpPr>
          <p:cNvPr id="18" name="TextBox 17">
            <a:extLst>
              <a:ext uri="{FF2B5EF4-FFF2-40B4-BE49-F238E27FC236}">
                <a16:creationId xmlns:a16="http://schemas.microsoft.com/office/drawing/2014/main" id="{33097302-D4D1-3B7A-59D9-8CE60E7ED8EB}"/>
              </a:ext>
            </a:extLst>
          </p:cNvPr>
          <p:cNvSpPr txBox="1"/>
          <p:nvPr/>
        </p:nvSpPr>
        <p:spPr>
          <a:xfrm>
            <a:off x="1600200" y="7111102"/>
            <a:ext cx="9225193" cy="615553"/>
          </a:xfrm>
          <a:prstGeom prst="rect">
            <a:avLst/>
          </a:prstGeom>
          <a:noFill/>
        </p:spPr>
        <p:txBody>
          <a:bodyPr wrap="square">
            <a:spAutoFit/>
          </a:bodyPr>
          <a:lstStyle/>
          <a:p>
            <a:r>
              <a:rPr lang="en-GB" sz="3400" dirty="0">
                <a:latin typeface="Canva Sans" panose="020B0604020202020204" charset="0"/>
                <a:hlinkClick r:id="rId17"/>
              </a:rPr>
              <a:t>Digital Exclusion Risk Index (DERI) - GMCA</a:t>
            </a:r>
            <a:endParaRPr lang="en-GB" sz="3400" dirty="0">
              <a:latin typeface="Canva Sans" panose="020B0604020202020204" charset="0"/>
            </a:endParaRPr>
          </a:p>
        </p:txBody>
      </p:sp>
    </p:spTree>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606730" y="925758"/>
            <a:ext cx="8435483" cy="8435483"/>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50505"/>
            </a:solidFill>
          </p:spPr>
        </p:sp>
      </p:grpSp>
      <p:grpSp>
        <p:nvGrpSpPr>
          <p:cNvPr id="4" name="Group 4"/>
          <p:cNvGrpSpPr>
            <a:grpSpLocks noChangeAspect="1"/>
          </p:cNvGrpSpPr>
          <p:nvPr/>
        </p:nvGrpSpPr>
        <p:grpSpPr>
          <a:xfrm>
            <a:off x="1028700" y="1347743"/>
            <a:ext cx="7591544" cy="7591514"/>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3795" r="-13795"/>
              </a:stretch>
            </a:blipFill>
          </p:spPr>
        </p:sp>
      </p:grpSp>
      <p:sp>
        <p:nvSpPr>
          <p:cNvPr id="6" name="TextBox 6"/>
          <p:cNvSpPr txBox="1"/>
          <p:nvPr/>
        </p:nvSpPr>
        <p:spPr>
          <a:xfrm>
            <a:off x="9397733" y="2723981"/>
            <a:ext cx="7861567" cy="1143000"/>
          </a:xfrm>
          <a:prstGeom prst="rect">
            <a:avLst/>
          </a:prstGeom>
        </p:spPr>
        <p:txBody>
          <a:bodyPr lIns="0" tIns="0" rIns="0" bIns="0" rtlCol="0" anchor="t">
            <a:spAutoFit/>
          </a:bodyPr>
          <a:lstStyle/>
          <a:p>
            <a:pPr>
              <a:lnSpc>
                <a:spcPts val="8834"/>
              </a:lnSpc>
            </a:pPr>
            <a:r>
              <a:rPr lang="en-US" sz="7362">
                <a:solidFill>
                  <a:srgbClr val="050505"/>
                </a:solidFill>
                <a:latin typeface="Bolton"/>
              </a:rPr>
              <a:t>Any Questions?</a:t>
            </a:r>
          </a:p>
        </p:txBody>
      </p:sp>
      <p:sp>
        <p:nvSpPr>
          <p:cNvPr id="7" name="TextBox 7"/>
          <p:cNvSpPr txBox="1"/>
          <p:nvPr/>
        </p:nvSpPr>
        <p:spPr>
          <a:xfrm>
            <a:off x="9397733" y="4451982"/>
            <a:ext cx="6945511" cy="2556510"/>
          </a:xfrm>
          <a:prstGeom prst="rect">
            <a:avLst/>
          </a:prstGeom>
        </p:spPr>
        <p:txBody>
          <a:bodyPr lIns="0" tIns="0" rIns="0" bIns="0" rtlCol="0" anchor="t">
            <a:spAutoFit/>
          </a:bodyPr>
          <a:lstStyle/>
          <a:p>
            <a:pPr>
              <a:lnSpc>
                <a:spcPts val="5040"/>
              </a:lnSpc>
            </a:pPr>
            <a:r>
              <a:rPr lang="en-US" sz="3600">
                <a:solidFill>
                  <a:srgbClr val="000000"/>
                </a:solidFill>
                <a:latin typeface="Arimo"/>
              </a:rPr>
              <a:t>Chris Holden</a:t>
            </a:r>
          </a:p>
          <a:p>
            <a:pPr>
              <a:lnSpc>
                <a:spcPts val="5040"/>
              </a:lnSpc>
            </a:pPr>
            <a:r>
              <a:rPr lang="en-US" sz="3600">
                <a:solidFill>
                  <a:srgbClr val="000000"/>
                </a:solidFill>
                <a:latin typeface="Arimo"/>
              </a:rPr>
              <a:t>christopher.holden@bolton.gov.uk</a:t>
            </a:r>
          </a:p>
          <a:p>
            <a:pPr>
              <a:lnSpc>
                <a:spcPts val="5040"/>
              </a:lnSpc>
            </a:pPr>
            <a:r>
              <a:rPr lang="en-US" sz="3600">
                <a:solidFill>
                  <a:srgbClr val="000000"/>
                </a:solidFill>
                <a:latin typeface="Arimo"/>
              </a:rPr>
              <a:t>01204 332171</a:t>
            </a:r>
          </a:p>
          <a:p>
            <a:pPr>
              <a:lnSpc>
                <a:spcPts val="5040"/>
              </a:lnSpc>
            </a:pPr>
            <a:r>
              <a:rPr lang="en-US" sz="3600">
                <a:solidFill>
                  <a:srgbClr val="000000"/>
                </a:solidFill>
                <a:latin typeface="Arimo"/>
              </a:rPr>
              <a:t>07385 012160</a:t>
            </a:r>
          </a:p>
        </p:txBody>
      </p:sp>
      <p:sp>
        <p:nvSpPr>
          <p:cNvPr id="8" name="Freeform 8"/>
          <p:cNvSpPr/>
          <p:nvPr/>
        </p:nvSpPr>
        <p:spPr>
          <a:xfrm rot="-3160168" flipH="1">
            <a:off x="-306309" y="3981132"/>
            <a:ext cx="17884083" cy="15900575"/>
          </a:xfrm>
          <a:custGeom>
            <a:avLst/>
            <a:gdLst/>
            <a:ahLst/>
            <a:cxnLst/>
            <a:rect l="l" t="t" r="r" b="b"/>
            <a:pathLst>
              <a:path w="17884083" h="15900575">
                <a:moveTo>
                  <a:pt x="17884082" y="0"/>
                </a:moveTo>
                <a:lnTo>
                  <a:pt x="0" y="0"/>
                </a:lnTo>
                <a:lnTo>
                  <a:pt x="0" y="15900575"/>
                </a:lnTo>
                <a:lnTo>
                  <a:pt x="17884082" y="15900575"/>
                </a:lnTo>
                <a:lnTo>
                  <a:pt x="17884082"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9" name="Group 9"/>
          <p:cNvGrpSpPr/>
          <p:nvPr/>
        </p:nvGrpSpPr>
        <p:grpSpPr>
          <a:xfrm>
            <a:off x="1878800" y="8146811"/>
            <a:ext cx="14530401" cy="2486430"/>
            <a:chOff x="0" y="0"/>
            <a:chExt cx="19373868" cy="3315240"/>
          </a:xfrm>
        </p:grpSpPr>
        <p:sp>
          <p:nvSpPr>
            <p:cNvPr id="10" name="Freeform 10"/>
            <p:cNvSpPr/>
            <p:nvPr/>
          </p:nvSpPr>
          <p:spPr>
            <a:xfrm>
              <a:off x="14318127" y="0"/>
              <a:ext cx="5055741" cy="3315240"/>
            </a:xfrm>
            <a:custGeom>
              <a:avLst/>
              <a:gdLst/>
              <a:ahLst/>
              <a:cxnLst/>
              <a:rect l="l" t="t" r="r" b="b"/>
              <a:pathLst>
                <a:path w="5055741" h="3315240">
                  <a:moveTo>
                    <a:pt x="0" y="0"/>
                  </a:moveTo>
                  <a:lnTo>
                    <a:pt x="5055741" y="0"/>
                  </a:lnTo>
                  <a:lnTo>
                    <a:pt x="5055741" y="3315240"/>
                  </a:lnTo>
                  <a:lnTo>
                    <a:pt x="0" y="3315240"/>
                  </a:lnTo>
                  <a:lnTo>
                    <a:pt x="0" y="0"/>
                  </a:lnTo>
                  <a:close/>
                </a:path>
              </a:pathLst>
            </a:custGeom>
            <a:blipFill>
              <a:blip r:embed="rId5"/>
              <a:stretch>
                <a:fillRect/>
              </a:stretch>
            </a:blipFill>
          </p:spPr>
        </p:sp>
        <p:sp>
          <p:nvSpPr>
            <p:cNvPr id="11" name="Freeform 11"/>
            <p:cNvSpPr/>
            <p:nvPr/>
          </p:nvSpPr>
          <p:spPr>
            <a:xfrm>
              <a:off x="3083716" y="895345"/>
              <a:ext cx="4214933" cy="1524550"/>
            </a:xfrm>
            <a:custGeom>
              <a:avLst/>
              <a:gdLst/>
              <a:ahLst/>
              <a:cxnLst/>
              <a:rect l="l" t="t" r="r" b="b"/>
              <a:pathLst>
                <a:path w="4214933" h="1524550">
                  <a:moveTo>
                    <a:pt x="0" y="0"/>
                  </a:moveTo>
                  <a:lnTo>
                    <a:pt x="4214933" y="0"/>
                  </a:lnTo>
                  <a:lnTo>
                    <a:pt x="4214933" y="1524550"/>
                  </a:lnTo>
                  <a:lnTo>
                    <a:pt x="0" y="1524550"/>
                  </a:lnTo>
                  <a:lnTo>
                    <a:pt x="0" y="0"/>
                  </a:lnTo>
                  <a:close/>
                </a:path>
              </a:pathLst>
            </a:custGeom>
            <a:blipFill>
              <a:blip r:embed="rId6"/>
              <a:stretch>
                <a:fillRect/>
              </a:stretch>
            </a:blipFill>
          </p:spPr>
        </p:sp>
        <p:sp>
          <p:nvSpPr>
            <p:cNvPr id="12" name="Freeform 12"/>
            <p:cNvSpPr/>
            <p:nvPr/>
          </p:nvSpPr>
          <p:spPr>
            <a:xfrm>
              <a:off x="7649919" y="895345"/>
              <a:ext cx="6980094" cy="1524550"/>
            </a:xfrm>
            <a:custGeom>
              <a:avLst/>
              <a:gdLst/>
              <a:ahLst/>
              <a:cxnLst/>
              <a:rect l="l" t="t" r="r" b="b"/>
              <a:pathLst>
                <a:path w="6980094" h="1524550">
                  <a:moveTo>
                    <a:pt x="0" y="0"/>
                  </a:moveTo>
                  <a:lnTo>
                    <a:pt x="6980094" y="0"/>
                  </a:lnTo>
                  <a:lnTo>
                    <a:pt x="6980094" y="1524550"/>
                  </a:lnTo>
                  <a:lnTo>
                    <a:pt x="0" y="1524550"/>
                  </a:lnTo>
                  <a:lnTo>
                    <a:pt x="0" y="0"/>
                  </a:lnTo>
                  <a:close/>
                </a:path>
              </a:pathLst>
            </a:custGeom>
            <a:blipFill>
              <a:blip r:embed="rId7"/>
              <a:stretch>
                <a:fillRect/>
              </a:stretch>
            </a:blipFill>
          </p:spPr>
        </p:sp>
        <p:sp>
          <p:nvSpPr>
            <p:cNvPr id="13" name="Freeform 13"/>
            <p:cNvSpPr/>
            <p:nvPr/>
          </p:nvSpPr>
          <p:spPr>
            <a:xfrm>
              <a:off x="0" y="895345"/>
              <a:ext cx="2545644" cy="1524550"/>
            </a:xfrm>
            <a:custGeom>
              <a:avLst/>
              <a:gdLst/>
              <a:ahLst/>
              <a:cxnLst/>
              <a:rect l="l" t="t" r="r" b="b"/>
              <a:pathLst>
                <a:path w="2545644" h="1524550">
                  <a:moveTo>
                    <a:pt x="0" y="0"/>
                  </a:moveTo>
                  <a:lnTo>
                    <a:pt x="2545644" y="0"/>
                  </a:lnTo>
                  <a:lnTo>
                    <a:pt x="2545644" y="1524550"/>
                  </a:lnTo>
                  <a:lnTo>
                    <a:pt x="0" y="1524550"/>
                  </a:lnTo>
                  <a:lnTo>
                    <a:pt x="0" y="0"/>
                  </a:lnTo>
                  <a:close/>
                </a:path>
              </a:pathLst>
            </a:custGeom>
            <a:blipFill>
              <a:blip r:embed="rId8"/>
              <a:stretch>
                <a:fillRect/>
              </a:stretch>
            </a:blipFill>
          </p:spPr>
        </p:sp>
        <p:sp>
          <p:nvSpPr>
            <p:cNvPr id="14" name="TextBox 14"/>
            <p:cNvSpPr txBox="1"/>
            <p:nvPr/>
          </p:nvSpPr>
          <p:spPr>
            <a:xfrm>
              <a:off x="1074617" y="1048295"/>
              <a:ext cx="1653500" cy="1298480"/>
            </a:xfrm>
            <a:prstGeom prst="rect">
              <a:avLst/>
            </a:prstGeom>
          </p:spPr>
          <p:txBody>
            <a:bodyPr lIns="0" tIns="0" rIns="0" bIns="0" rtlCol="0" anchor="t">
              <a:spAutoFit/>
            </a:bodyPr>
            <a:lstStyle/>
            <a:p>
              <a:pPr algn="l">
                <a:lnSpc>
                  <a:spcPts val="2860"/>
                </a:lnSpc>
              </a:pPr>
              <a:r>
                <a:rPr lang="en-US" sz="2482" spc="89">
                  <a:solidFill>
                    <a:srgbClr val="FAFBFC"/>
                  </a:solidFill>
                  <a:latin typeface="Bolton"/>
                </a:rPr>
                <a:t>Bolton</a:t>
              </a:r>
            </a:p>
            <a:p>
              <a:pPr algn="l">
                <a:lnSpc>
                  <a:spcPts val="1612"/>
                </a:lnSpc>
              </a:pPr>
              <a:r>
                <a:rPr lang="en-US" sz="1399" spc="68">
                  <a:solidFill>
                    <a:srgbClr val="FAFBFC"/>
                  </a:solidFill>
                  <a:latin typeface="Bolton"/>
                </a:rPr>
                <a:t>Digital</a:t>
              </a:r>
            </a:p>
            <a:p>
              <a:pPr algn="l">
                <a:lnSpc>
                  <a:spcPts val="1612"/>
                </a:lnSpc>
              </a:pPr>
              <a:r>
                <a:rPr lang="en-US" sz="1399" spc="64">
                  <a:solidFill>
                    <a:srgbClr val="FAFBFC"/>
                  </a:solidFill>
                  <a:latin typeface="Bolton"/>
                </a:rPr>
                <a:t>Employment</a:t>
              </a:r>
            </a:p>
            <a:p>
              <a:pPr algn="l">
                <a:lnSpc>
                  <a:spcPts val="1612"/>
                </a:lnSpc>
              </a:pPr>
              <a:r>
                <a:rPr lang="en-US" sz="1399">
                  <a:solidFill>
                    <a:srgbClr val="FAFBFC"/>
                  </a:solidFill>
                  <a:latin typeface="Bolton"/>
                </a:rPr>
                <a:t>Skills</a:t>
              </a:r>
            </a:p>
          </p:txBody>
        </p:sp>
      </p:grpSp>
      <p:sp>
        <p:nvSpPr>
          <p:cNvPr id="15" name="Freeform 15"/>
          <p:cNvSpPr/>
          <p:nvPr/>
        </p:nvSpPr>
        <p:spPr>
          <a:xfrm rot="1010042" flipH="1">
            <a:off x="16018128" y="-1642285"/>
            <a:ext cx="5701938" cy="5069541"/>
          </a:xfrm>
          <a:custGeom>
            <a:avLst/>
            <a:gdLst/>
            <a:ahLst/>
            <a:cxnLst/>
            <a:rect l="l" t="t" r="r" b="b"/>
            <a:pathLst>
              <a:path w="5701938" h="5069541">
                <a:moveTo>
                  <a:pt x="5701938" y="0"/>
                </a:moveTo>
                <a:lnTo>
                  <a:pt x="0" y="0"/>
                </a:lnTo>
                <a:lnTo>
                  <a:pt x="0" y="5069541"/>
                </a:lnTo>
                <a:lnTo>
                  <a:pt x="5701938" y="5069541"/>
                </a:lnTo>
                <a:lnTo>
                  <a:pt x="5701938"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a:off x="15726973" y="-995371"/>
            <a:ext cx="3142124" cy="3366927"/>
          </a:xfrm>
          <a:custGeom>
            <a:avLst/>
            <a:gdLst/>
            <a:ahLst/>
            <a:cxnLst/>
            <a:rect l="l" t="t" r="r" b="b"/>
            <a:pathLst>
              <a:path w="3142124" h="3366927">
                <a:moveTo>
                  <a:pt x="0" y="0"/>
                </a:moveTo>
                <a:lnTo>
                  <a:pt x="3142124" y="0"/>
                </a:lnTo>
                <a:lnTo>
                  <a:pt x="3142124" y="3366927"/>
                </a:lnTo>
                <a:lnTo>
                  <a:pt x="0" y="33669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p:transition spd="slow">
    <p:cove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TotalTime>
  <Words>639</Words>
  <Application>Microsoft Office PowerPoint</Application>
  <PresentationFormat>Custom</PresentationFormat>
  <Paragraphs>81</Paragraphs>
  <Slides>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Alice</vt:lpstr>
      <vt:lpstr>Arial</vt:lpstr>
      <vt:lpstr>Alice Bold</vt:lpstr>
      <vt:lpstr>Arimo</vt:lpstr>
      <vt:lpstr>Canva Sans</vt:lpstr>
      <vt:lpstr>Bolton</vt:lpstr>
      <vt:lpstr>Canva Sans Italics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Digital Inclusion Project</dc:title>
  <dc:creator>Holden, Christopher</dc:creator>
  <cp:lastModifiedBy>Holden, Christopher</cp:lastModifiedBy>
  <cp:revision>9</cp:revision>
  <dcterms:created xsi:type="dcterms:W3CDTF">2006-08-16T00:00:00Z</dcterms:created>
  <dcterms:modified xsi:type="dcterms:W3CDTF">2023-11-22T11:44:57Z</dcterms:modified>
  <dc:identifier>DAF0uDZN0JU</dc:identifier>
</cp:coreProperties>
</file>