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7" r:id="rId5"/>
    <p:sldId id="1013" r:id="rId6"/>
    <p:sldId id="1009" r:id="rId7"/>
    <p:sldId id="1006" r:id="rId8"/>
    <p:sldId id="1034" r:id="rId9"/>
    <p:sldId id="1024" r:id="rId10"/>
    <p:sldId id="1032" r:id="rId11"/>
    <p:sldId id="1031" r:id="rId12"/>
    <p:sldId id="1022" r:id="rId13"/>
    <p:sldId id="1033" r:id="rId14"/>
    <p:sldId id="1012" r:id="rId15"/>
    <p:sldId id="1028"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0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F596F-EB7D-4548-AA4B-CBD687A902FA}" v="12" dt="2023-05-05T13:22:50.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75843" autoAdjust="0"/>
  </p:normalViewPr>
  <p:slideViewPr>
    <p:cSldViewPr snapToGrid="0">
      <p:cViewPr varScale="1">
        <p:scale>
          <a:sx n="65" d="100"/>
          <a:sy n="65"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B84BF-474D-40F4-AA2C-5BD05E8326B2}"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229FEB0E-7154-49BB-9C6A-AFFE9716B29F}">
      <dgm:prSet/>
      <dgm:spPr/>
      <dgm:t>
        <a:bodyPr/>
        <a:lstStyle/>
        <a:p>
          <a:pPr>
            <a:lnSpc>
              <a:spcPct val="100000"/>
            </a:lnSpc>
          </a:pPr>
          <a:r>
            <a:rPr lang="en-GB"/>
            <a:t>“We will improve our green spaces and open them up to more people. </a:t>
          </a:r>
          <a:endParaRPr lang="en-US"/>
        </a:p>
      </dgm:t>
    </dgm:pt>
    <dgm:pt modelId="{A8EFE58F-5F09-48FB-AB20-5784C4CCD78A}" type="parTrans" cxnId="{E312BF43-BE9D-400B-8760-371F48BE82A7}">
      <dgm:prSet/>
      <dgm:spPr/>
      <dgm:t>
        <a:bodyPr/>
        <a:lstStyle/>
        <a:p>
          <a:endParaRPr lang="en-US"/>
        </a:p>
      </dgm:t>
    </dgm:pt>
    <dgm:pt modelId="{59F66285-DB26-41B0-84FB-0D20C7DCB1A9}" type="sibTrans" cxnId="{E312BF43-BE9D-400B-8760-371F48BE82A7}">
      <dgm:prSet/>
      <dgm:spPr/>
      <dgm:t>
        <a:bodyPr/>
        <a:lstStyle/>
        <a:p>
          <a:endParaRPr lang="en-US"/>
        </a:p>
      </dgm:t>
    </dgm:pt>
    <dgm:pt modelId="{B7CA789D-7D01-4A98-85EC-156A7C984979}">
      <dgm:prSet/>
      <dgm:spPr/>
      <dgm:t>
        <a:bodyPr/>
        <a:lstStyle/>
        <a:p>
          <a:pPr>
            <a:lnSpc>
              <a:spcPct val="100000"/>
            </a:lnSpc>
          </a:pPr>
          <a:r>
            <a:rPr lang="en-GB"/>
            <a:t>In support of this…we will create a new ‘Green Spaces Fund’ to give small grants to communities to clean up and improve pocket parks and local green spaces or create new ones where they are needed. </a:t>
          </a:r>
          <a:endParaRPr lang="en-US"/>
        </a:p>
      </dgm:t>
    </dgm:pt>
    <dgm:pt modelId="{9E00B37A-F418-4544-851F-E1CBD4DD0877}" type="parTrans" cxnId="{B442E41B-5952-48F7-9108-4E4981E2FF8F}">
      <dgm:prSet/>
      <dgm:spPr/>
      <dgm:t>
        <a:bodyPr/>
        <a:lstStyle/>
        <a:p>
          <a:endParaRPr lang="en-US"/>
        </a:p>
      </dgm:t>
    </dgm:pt>
    <dgm:pt modelId="{54CDAED0-A968-48E3-BA6B-E68604281099}" type="sibTrans" cxnId="{B442E41B-5952-48F7-9108-4E4981E2FF8F}">
      <dgm:prSet/>
      <dgm:spPr/>
      <dgm:t>
        <a:bodyPr/>
        <a:lstStyle/>
        <a:p>
          <a:endParaRPr lang="en-US"/>
        </a:p>
      </dgm:t>
    </dgm:pt>
    <dgm:pt modelId="{EF3CFF30-50D6-49B6-8177-7CC90E8AC76D}">
      <dgm:prSet/>
      <dgm:spPr/>
      <dgm:t>
        <a:bodyPr/>
        <a:lstStyle/>
        <a:p>
          <a:pPr>
            <a:lnSpc>
              <a:spcPct val="100000"/>
            </a:lnSpc>
          </a:pPr>
          <a:r>
            <a:rPr lang="en-GB"/>
            <a:t>[We will] increase the amount and quality of accessible nature-rich green space, particularly for our poorest residents.”</a:t>
          </a:r>
          <a:endParaRPr lang="en-US"/>
        </a:p>
      </dgm:t>
    </dgm:pt>
    <dgm:pt modelId="{E93B2CC8-0061-4D08-B104-0DE12BE3D470}" type="parTrans" cxnId="{EDF68357-B38E-4CFB-A6D9-53FF34C8C99B}">
      <dgm:prSet/>
      <dgm:spPr/>
      <dgm:t>
        <a:bodyPr/>
        <a:lstStyle/>
        <a:p>
          <a:endParaRPr lang="en-US"/>
        </a:p>
      </dgm:t>
    </dgm:pt>
    <dgm:pt modelId="{980F1B05-9FA9-4A6A-B856-7B189AA0CF57}" type="sibTrans" cxnId="{EDF68357-B38E-4CFB-A6D9-53FF34C8C99B}">
      <dgm:prSet/>
      <dgm:spPr/>
      <dgm:t>
        <a:bodyPr/>
        <a:lstStyle/>
        <a:p>
          <a:endParaRPr lang="en-US"/>
        </a:p>
      </dgm:t>
    </dgm:pt>
    <dgm:pt modelId="{B2DCF5D3-253D-4988-962F-B0267D9C3339}" type="pres">
      <dgm:prSet presAssocID="{84EB84BF-474D-40F4-AA2C-5BD05E8326B2}" presName="root" presStyleCnt="0">
        <dgm:presLayoutVars>
          <dgm:dir/>
          <dgm:resizeHandles val="exact"/>
        </dgm:presLayoutVars>
      </dgm:prSet>
      <dgm:spPr/>
    </dgm:pt>
    <dgm:pt modelId="{4BF6152B-1EFD-4C05-BF05-B7A20EAF7EAF}" type="pres">
      <dgm:prSet presAssocID="{229FEB0E-7154-49BB-9C6A-AFFE9716B29F}" presName="compNode" presStyleCnt="0"/>
      <dgm:spPr/>
    </dgm:pt>
    <dgm:pt modelId="{F9CBC7D8-A69D-4A51-99A5-C66293FDCCDA}" type="pres">
      <dgm:prSet presAssocID="{229FEB0E-7154-49BB-9C6A-AFFE9716B29F}" presName="bgRect" presStyleLbl="bgShp" presStyleIdx="0" presStyleCnt="3"/>
      <dgm:spPr/>
    </dgm:pt>
    <dgm:pt modelId="{866FABEA-7185-49F9-9EC0-26EF2237609A}" type="pres">
      <dgm:prSet presAssocID="{229FEB0E-7154-49BB-9C6A-AFFE9716B29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with solid fill"/>
        </a:ext>
      </dgm:extLst>
    </dgm:pt>
    <dgm:pt modelId="{90B69860-E1C1-4BE7-A702-6D4BBE8394E2}" type="pres">
      <dgm:prSet presAssocID="{229FEB0E-7154-49BB-9C6A-AFFE9716B29F}" presName="spaceRect" presStyleCnt="0"/>
      <dgm:spPr/>
    </dgm:pt>
    <dgm:pt modelId="{644643D6-3196-4E4F-B96A-F8049B3DF6DC}" type="pres">
      <dgm:prSet presAssocID="{229FEB0E-7154-49BB-9C6A-AFFE9716B29F}" presName="parTx" presStyleLbl="revTx" presStyleIdx="0" presStyleCnt="3">
        <dgm:presLayoutVars>
          <dgm:chMax val="0"/>
          <dgm:chPref val="0"/>
        </dgm:presLayoutVars>
      </dgm:prSet>
      <dgm:spPr/>
    </dgm:pt>
    <dgm:pt modelId="{3A621977-0EE1-40DD-962E-F6688490A807}" type="pres">
      <dgm:prSet presAssocID="{59F66285-DB26-41B0-84FB-0D20C7DCB1A9}" presName="sibTrans" presStyleCnt="0"/>
      <dgm:spPr/>
    </dgm:pt>
    <dgm:pt modelId="{696C8463-E602-41CA-A2A6-BD1963F0F1C7}" type="pres">
      <dgm:prSet presAssocID="{B7CA789D-7D01-4A98-85EC-156A7C984979}" presName="compNode" presStyleCnt="0"/>
      <dgm:spPr/>
    </dgm:pt>
    <dgm:pt modelId="{4C850CA6-E199-43E9-B4A3-F417C92A09EF}" type="pres">
      <dgm:prSet presAssocID="{B7CA789D-7D01-4A98-85EC-156A7C984979}" presName="bgRect" presStyleLbl="bgShp" presStyleIdx="1" presStyleCnt="3"/>
      <dgm:spPr/>
    </dgm:pt>
    <dgm:pt modelId="{6ABCDBCF-F4D7-458A-8777-C38F22DE4015}" type="pres">
      <dgm:prSet presAssocID="{B7CA789D-7D01-4A98-85EC-156A7C9849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38896D1F-3EC0-4693-8831-61E46A883AFC}" type="pres">
      <dgm:prSet presAssocID="{B7CA789D-7D01-4A98-85EC-156A7C984979}" presName="spaceRect" presStyleCnt="0"/>
      <dgm:spPr/>
    </dgm:pt>
    <dgm:pt modelId="{FBA1902C-C6F3-477A-BBB9-2F0D2D967574}" type="pres">
      <dgm:prSet presAssocID="{B7CA789D-7D01-4A98-85EC-156A7C984979}" presName="parTx" presStyleLbl="revTx" presStyleIdx="1" presStyleCnt="3">
        <dgm:presLayoutVars>
          <dgm:chMax val="0"/>
          <dgm:chPref val="0"/>
        </dgm:presLayoutVars>
      </dgm:prSet>
      <dgm:spPr/>
    </dgm:pt>
    <dgm:pt modelId="{794FCC9A-6A19-4AC1-B06D-3AEEF2AA66E4}" type="pres">
      <dgm:prSet presAssocID="{54CDAED0-A968-48E3-BA6B-E68604281099}" presName="sibTrans" presStyleCnt="0"/>
      <dgm:spPr/>
    </dgm:pt>
    <dgm:pt modelId="{C12060D2-C234-48AD-A330-5727995A05C6}" type="pres">
      <dgm:prSet presAssocID="{EF3CFF30-50D6-49B6-8177-7CC90E8AC76D}" presName="compNode" presStyleCnt="0"/>
      <dgm:spPr/>
    </dgm:pt>
    <dgm:pt modelId="{8B928B0E-AC07-47DC-965C-8FCA0E676CFE}" type="pres">
      <dgm:prSet presAssocID="{EF3CFF30-50D6-49B6-8177-7CC90E8AC76D}" presName="bgRect" presStyleLbl="bgShp" presStyleIdx="2" presStyleCnt="3"/>
      <dgm:spPr/>
    </dgm:pt>
    <dgm:pt modelId="{19730AB3-58B7-426D-A165-9DB5076BA49C}" type="pres">
      <dgm:prSet presAssocID="{EF3CFF30-50D6-49B6-8177-7CC90E8AC76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success with solid fill"/>
        </a:ext>
      </dgm:extLst>
    </dgm:pt>
    <dgm:pt modelId="{ACCA22AD-1A6F-4716-8884-174AA08F7C9E}" type="pres">
      <dgm:prSet presAssocID="{EF3CFF30-50D6-49B6-8177-7CC90E8AC76D}" presName="spaceRect" presStyleCnt="0"/>
      <dgm:spPr/>
    </dgm:pt>
    <dgm:pt modelId="{954B6C03-4A61-4CC1-A5D4-EE7F79730037}" type="pres">
      <dgm:prSet presAssocID="{EF3CFF30-50D6-49B6-8177-7CC90E8AC76D}" presName="parTx" presStyleLbl="revTx" presStyleIdx="2" presStyleCnt="3">
        <dgm:presLayoutVars>
          <dgm:chMax val="0"/>
          <dgm:chPref val="0"/>
        </dgm:presLayoutVars>
      </dgm:prSet>
      <dgm:spPr/>
    </dgm:pt>
  </dgm:ptLst>
  <dgm:cxnLst>
    <dgm:cxn modelId="{B442E41B-5952-48F7-9108-4E4981E2FF8F}" srcId="{84EB84BF-474D-40F4-AA2C-5BD05E8326B2}" destId="{B7CA789D-7D01-4A98-85EC-156A7C984979}" srcOrd="1" destOrd="0" parTransId="{9E00B37A-F418-4544-851F-E1CBD4DD0877}" sibTransId="{54CDAED0-A968-48E3-BA6B-E68604281099}"/>
    <dgm:cxn modelId="{E312BF43-BE9D-400B-8760-371F48BE82A7}" srcId="{84EB84BF-474D-40F4-AA2C-5BD05E8326B2}" destId="{229FEB0E-7154-49BB-9C6A-AFFE9716B29F}" srcOrd="0" destOrd="0" parTransId="{A8EFE58F-5F09-48FB-AB20-5784C4CCD78A}" sibTransId="{59F66285-DB26-41B0-84FB-0D20C7DCB1A9}"/>
    <dgm:cxn modelId="{D5B09D68-5C52-4BFC-807C-A6D8106B1852}" type="presOf" srcId="{229FEB0E-7154-49BB-9C6A-AFFE9716B29F}" destId="{644643D6-3196-4E4F-B96A-F8049B3DF6DC}" srcOrd="0" destOrd="0" presId="urn:microsoft.com/office/officeart/2018/2/layout/IconVerticalSolidList"/>
    <dgm:cxn modelId="{3BC16071-8EB8-44AE-9E30-3DFA776F2036}" type="presOf" srcId="{B7CA789D-7D01-4A98-85EC-156A7C984979}" destId="{FBA1902C-C6F3-477A-BBB9-2F0D2D967574}" srcOrd="0" destOrd="0" presId="urn:microsoft.com/office/officeart/2018/2/layout/IconVerticalSolidList"/>
    <dgm:cxn modelId="{EDF68357-B38E-4CFB-A6D9-53FF34C8C99B}" srcId="{84EB84BF-474D-40F4-AA2C-5BD05E8326B2}" destId="{EF3CFF30-50D6-49B6-8177-7CC90E8AC76D}" srcOrd="2" destOrd="0" parTransId="{E93B2CC8-0061-4D08-B104-0DE12BE3D470}" sibTransId="{980F1B05-9FA9-4A6A-B856-7B189AA0CF57}"/>
    <dgm:cxn modelId="{27F65B9B-AF06-4BD6-A097-B70A0ADF6309}" type="presOf" srcId="{EF3CFF30-50D6-49B6-8177-7CC90E8AC76D}" destId="{954B6C03-4A61-4CC1-A5D4-EE7F79730037}" srcOrd="0" destOrd="0" presId="urn:microsoft.com/office/officeart/2018/2/layout/IconVerticalSolidList"/>
    <dgm:cxn modelId="{0DA547F2-AA47-4E96-800A-5864236A9182}" type="presOf" srcId="{84EB84BF-474D-40F4-AA2C-5BD05E8326B2}" destId="{B2DCF5D3-253D-4988-962F-B0267D9C3339}" srcOrd="0" destOrd="0" presId="urn:microsoft.com/office/officeart/2018/2/layout/IconVerticalSolidList"/>
    <dgm:cxn modelId="{EE830EB0-4C9E-4FAD-B28A-924979FA98F3}" type="presParOf" srcId="{B2DCF5D3-253D-4988-962F-B0267D9C3339}" destId="{4BF6152B-1EFD-4C05-BF05-B7A20EAF7EAF}" srcOrd="0" destOrd="0" presId="urn:microsoft.com/office/officeart/2018/2/layout/IconVerticalSolidList"/>
    <dgm:cxn modelId="{686CDDDE-441A-41DF-82CB-445D1170A313}" type="presParOf" srcId="{4BF6152B-1EFD-4C05-BF05-B7A20EAF7EAF}" destId="{F9CBC7D8-A69D-4A51-99A5-C66293FDCCDA}" srcOrd="0" destOrd="0" presId="urn:microsoft.com/office/officeart/2018/2/layout/IconVerticalSolidList"/>
    <dgm:cxn modelId="{9F45155D-3BA5-4DA5-B460-93E7DBAE0DCB}" type="presParOf" srcId="{4BF6152B-1EFD-4C05-BF05-B7A20EAF7EAF}" destId="{866FABEA-7185-49F9-9EC0-26EF2237609A}" srcOrd="1" destOrd="0" presId="urn:microsoft.com/office/officeart/2018/2/layout/IconVerticalSolidList"/>
    <dgm:cxn modelId="{C57C0B25-3F12-4E19-87DD-70345BE27033}" type="presParOf" srcId="{4BF6152B-1EFD-4C05-BF05-B7A20EAF7EAF}" destId="{90B69860-E1C1-4BE7-A702-6D4BBE8394E2}" srcOrd="2" destOrd="0" presId="urn:microsoft.com/office/officeart/2018/2/layout/IconVerticalSolidList"/>
    <dgm:cxn modelId="{73A5A322-D330-42DB-BA1E-9116FEE830FD}" type="presParOf" srcId="{4BF6152B-1EFD-4C05-BF05-B7A20EAF7EAF}" destId="{644643D6-3196-4E4F-B96A-F8049B3DF6DC}" srcOrd="3" destOrd="0" presId="urn:microsoft.com/office/officeart/2018/2/layout/IconVerticalSolidList"/>
    <dgm:cxn modelId="{A7528BF4-DEC8-42DF-90A0-72FB35F5A52A}" type="presParOf" srcId="{B2DCF5D3-253D-4988-962F-B0267D9C3339}" destId="{3A621977-0EE1-40DD-962E-F6688490A807}" srcOrd="1" destOrd="0" presId="urn:microsoft.com/office/officeart/2018/2/layout/IconVerticalSolidList"/>
    <dgm:cxn modelId="{2EE92187-954E-4D9F-A1B7-D8DB1EFE077D}" type="presParOf" srcId="{B2DCF5D3-253D-4988-962F-B0267D9C3339}" destId="{696C8463-E602-41CA-A2A6-BD1963F0F1C7}" srcOrd="2" destOrd="0" presId="urn:microsoft.com/office/officeart/2018/2/layout/IconVerticalSolidList"/>
    <dgm:cxn modelId="{D28A5F7D-AF12-4751-81D6-46FB3304AA75}" type="presParOf" srcId="{696C8463-E602-41CA-A2A6-BD1963F0F1C7}" destId="{4C850CA6-E199-43E9-B4A3-F417C92A09EF}" srcOrd="0" destOrd="0" presId="urn:microsoft.com/office/officeart/2018/2/layout/IconVerticalSolidList"/>
    <dgm:cxn modelId="{5C68433A-8BFE-43C4-AD1E-6990DE911A35}" type="presParOf" srcId="{696C8463-E602-41CA-A2A6-BD1963F0F1C7}" destId="{6ABCDBCF-F4D7-458A-8777-C38F22DE4015}" srcOrd="1" destOrd="0" presId="urn:microsoft.com/office/officeart/2018/2/layout/IconVerticalSolidList"/>
    <dgm:cxn modelId="{64055270-DD02-4D61-8327-C0BBCBDECBDD}" type="presParOf" srcId="{696C8463-E602-41CA-A2A6-BD1963F0F1C7}" destId="{38896D1F-3EC0-4693-8831-61E46A883AFC}" srcOrd="2" destOrd="0" presId="urn:microsoft.com/office/officeart/2018/2/layout/IconVerticalSolidList"/>
    <dgm:cxn modelId="{D3CDA607-FE81-4C22-BA88-EE06CEFA92DF}" type="presParOf" srcId="{696C8463-E602-41CA-A2A6-BD1963F0F1C7}" destId="{FBA1902C-C6F3-477A-BBB9-2F0D2D967574}" srcOrd="3" destOrd="0" presId="urn:microsoft.com/office/officeart/2018/2/layout/IconVerticalSolidList"/>
    <dgm:cxn modelId="{D1AC6D6B-D61A-4392-9A66-FEB1985FC608}" type="presParOf" srcId="{B2DCF5D3-253D-4988-962F-B0267D9C3339}" destId="{794FCC9A-6A19-4AC1-B06D-3AEEF2AA66E4}" srcOrd="3" destOrd="0" presId="urn:microsoft.com/office/officeart/2018/2/layout/IconVerticalSolidList"/>
    <dgm:cxn modelId="{ED6A139B-8B23-4A08-8454-F21FA7F02D77}" type="presParOf" srcId="{B2DCF5D3-253D-4988-962F-B0267D9C3339}" destId="{C12060D2-C234-48AD-A330-5727995A05C6}" srcOrd="4" destOrd="0" presId="urn:microsoft.com/office/officeart/2018/2/layout/IconVerticalSolidList"/>
    <dgm:cxn modelId="{C73DCE7C-2D92-4D50-96C5-CDEC9995F206}" type="presParOf" srcId="{C12060D2-C234-48AD-A330-5727995A05C6}" destId="{8B928B0E-AC07-47DC-965C-8FCA0E676CFE}" srcOrd="0" destOrd="0" presId="urn:microsoft.com/office/officeart/2018/2/layout/IconVerticalSolidList"/>
    <dgm:cxn modelId="{04BD59CA-DDA9-4B66-9C63-F7A32F52A363}" type="presParOf" srcId="{C12060D2-C234-48AD-A330-5727995A05C6}" destId="{19730AB3-58B7-426D-A165-9DB5076BA49C}" srcOrd="1" destOrd="0" presId="urn:microsoft.com/office/officeart/2018/2/layout/IconVerticalSolidList"/>
    <dgm:cxn modelId="{5A78361E-2C34-4680-9714-52AF6C88AFF7}" type="presParOf" srcId="{C12060D2-C234-48AD-A330-5727995A05C6}" destId="{ACCA22AD-1A6F-4716-8884-174AA08F7C9E}" srcOrd="2" destOrd="0" presId="urn:microsoft.com/office/officeart/2018/2/layout/IconVerticalSolidList"/>
    <dgm:cxn modelId="{A01F74C8-493D-40F3-B126-00D0F3973B9E}" type="presParOf" srcId="{C12060D2-C234-48AD-A330-5727995A05C6}" destId="{954B6C03-4A61-4CC1-A5D4-EE7F79730037}"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BC7D8-A69D-4A51-99A5-C66293FDCCDA}">
      <dsp:nvSpPr>
        <dsp:cNvPr id="0" name=""/>
        <dsp:cNvSpPr/>
      </dsp:nvSpPr>
      <dsp:spPr>
        <a:xfrm>
          <a:off x="0" y="499"/>
          <a:ext cx="5552049" cy="116926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FABEA-7185-49F9-9EC0-26EF2237609A}">
      <dsp:nvSpPr>
        <dsp:cNvPr id="0" name=""/>
        <dsp:cNvSpPr/>
      </dsp:nvSpPr>
      <dsp:spPr>
        <a:xfrm>
          <a:off x="353702" y="263584"/>
          <a:ext cx="643095" cy="6430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643D6-3196-4E4F-B96A-F8049B3DF6DC}">
      <dsp:nvSpPr>
        <dsp:cNvPr id="0" name=""/>
        <dsp:cNvSpPr/>
      </dsp:nvSpPr>
      <dsp:spPr>
        <a:xfrm>
          <a:off x="1350501" y="499"/>
          <a:ext cx="4201547" cy="116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7" tIns="123747" rIns="123747" bIns="123747" numCol="1" spcCol="1270" anchor="ctr" anchorCtr="0">
          <a:noAutofit/>
        </a:bodyPr>
        <a:lstStyle/>
        <a:p>
          <a:pPr marL="0" lvl="0" indent="0" algn="l" defTabSz="622300">
            <a:lnSpc>
              <a:spcPct val="100000"/>
            </a:lnSpc>
            <a:spcBef>
              <a:spcPct val="0"/>
            </a:spcBef>
            <a:spcAft>
              <a:spcPct val="35000"/>
            </a:spcAft>
            <a:buNone/>
          </a:pPr>
          <a:r>
            <a:rPr lang="en-GB" sz="1400" kern="1200"/>
            <a:t>“We will improve our green spaces and open them up to more people. </a:t>
          </a:r>
          <a:endParaRPr lang="en-US" sz="1400" kern="1200"/>
        </a:p>
      </dsp:txBody>
      <dsp:txXfrm>
        <a:off x="1350501" y="499"/>
        <a:ext cx="4201547" cy="1169265"/>
      </dsp:txXfrm>
    </dsp:sp>
    <dsp:sp modelId="{4C850CA6-E199-43E9-B4A3-F417C92A09EF}">
      <dsp:nvSpPr>
        <dsp:cNvPr id="0" name=""/>
        <dsp:cNvSpPr/>
      </dsp:nvSpPr>
      <dsp:spPr>
        <a:xfrm>
          <a:off x="0" y="1462081"/>
          <a:ext cx="5552049" cy="116926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CDBCF-F4D7-458A-8777-C38F22DE4015}">
      <dsp:nvSpPr>
        <dsp:cNvPr id="0" name=""/>
        <dsp:cNvSpPr/>
      </dsp:nvSpPr>
      <dsp:spPr>
        <a:xfrm>
          <a:off x="353702" y="1725166"/>
          <a:ext cx="643095" cy="643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1902C-C6F3-477A-BBB9-2F0D2D967574}">
      <dsp:nvSpPr>
        <dsp:cNvPr id="0" name=""/>
        <dsp:cNvSpPr/>
      </dsp:nvSpPr>
      <dsp:spPr>
        <a:xfrm>
          <a:off x="1350501" y="1462081"/>
          <a:ext cx="4201547" cy="116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7" tIns="123747" rIns="123747" bIns="123747" numCol="1" spcCol="1270" anchor="ctr" anchorCtr="0">
          <a:noAutofit/>
        </a:bodyPr>
        <a:lstStyle/>
        <a:p>
          <a:pPr marL="0" lvl="0" indent="0" algn="l" defTabSz="622300">
            <a:lnSpc>
              <a:spcPct val="100000"/>
            </a:lnSpc>
            <a:spcBef>
              <a:spcPct val="0"/>
            </a:spcBef>
            <a:spcAft>
              <a:spcPct val="35000"/>
            </a:spcAft>
            <a:buNone/>
          </a:pPr>
          <a:r>
            <a:rPr lang="en-GB" sz="1400" kern="1200"/>
            <a:t>In support of this…we will create a new ‘Green Spaces Fund’ to give small grants to communities to clean up and improve pocket parks and local green spaces or create new ones where they are needed. </a:t>
          </a:r>
          <a:endParaRPr lang="en-US" sz="1400" kern="1200"/>
        </a:p>
      </dsp:txBody>
      <dsp:txXfrm>
        <a:off x="1350501" y="1462081"/>
        <a:ext cx="4201547" cy="1169265"/>
      </dsp:txXfrm>
    </dsp:sp>
    <dsp:sp modelId="{8B928B0E-AC07-47DC-965C-8FCA0E676CFE}">
      <dsp:nvSpPr>
        <dsp:cNvPr id="0" name=""/>
        <dsp:cNvSpPr/>
      </dsp:nvSpPr>
      <dsp:spPr>
        <a:xfrm>
          <a:off x="0" y="2923662"/>
          <a:ext cx="5552049" cy="116926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730AB3-58B7-426D-A165-9DB5076BA49C}">
      <dsp:nvSpPr>
        <dsp:cNvPr id="0" name=""/>
        <dsp:cNvSpPr/>
      </dsp:nvSpPr>
      <dsp:spPr>
        <a:xfrm>
          <a:off x="353702" y="3186747"/>
          <a:ext cx="643095" cy="64309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B6C03-4A61-4CC1-A5D4-EE7F79730037}">
      <dsp:nvSpPr>
        <dsp:cNvPr id="0" name=""/>
        <dsp:cNvSpPr/>
      </dsp:nvSpPr>
      <dsp:spPr>
        <a:xfrm>
          <a:off x="1350501" y="2923662"/>
          <a:ext cx="4201547" cy="116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7" tIns="123747" rIns="123747" bIns="123747" numCol="1" spcCol="1270" anchor="ctr" anchorCtr="0">
          <a:noAutofit/>
        </a:bodyPr>
        <a:lstStyle/>
        <a:p>
          <a:pPr marL="0" lvl="0" indent="0" algn="l" defTabSz="622300">
            <a:lnSpc>
              <a:spcPct val="100000"/>
            </a:lnSpc>
            <a:spcBef>
              <a:spcPct val="0"/>
            </a:spcBef>
            <a:spcAft>
              <a:spcPct val="35000"/>
            </a:spcAft>
            <a:buNone/>
          </a:pPr>
          <a:r>
            <a:rPr lang="en-GB" sz="1400" kern="1200"/>
            <a:t>[We will] increase the amount and quality of accessible nature-rich green space, particularly for our poorest residents.”</a:t>
          </a:r>
          <a:endParaRPr lang="en-US" sz="1400" kern="1200"/>
        </a:p>
      </dsp:txBody>
      <dsp:txXfrm>
        <a:off x="1350501" y="2923662"/>
        <a:ext cx="4201547" cy="11692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DF784-89CE-4D95-A9AF-922E2AE33974}" type="datetimeFigureOut">
              <a:rPr lang="en-GB" smtClean="0"/>
              <a:t>09/05/2023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F3F1F-294F-4BF0-A84C-4D69C099904D}" type="slidenum">
              <a:rPr lang="en-GB" smtClean="0"/>
              <a:t>‹#›</a:t>
            </a:fld>
            <a:endParaRPr lang="en-GB"/>
          </a:p>
        </p:txBody>
      </p:sp>
    </p:spTree>
    <p:extLst>
      <p:ext uri="{BB962C8B-B14F-4D97-AF65-F5344CB8AC3E}">
        <p14:creationId xmlns:p14="http://schemas.microsoft.com/office/powerpoint/2010/main" val="258847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E0DF3F1F-294F-4BF0-A84C-4D69C099904D}" type="slidenum">
              <a:rPr lang="en-GB" smtClean="0"/>
              <a:t>1</a:t>
            </a:fld>
            <a:endParaRPr lang="en-GB"/>
          </a:p>
        </p:txBody>
      </p:sp>
    </p:spTree>
    <p:extLst>
      <p:ext uri="{BB962C8B-B14F-4D97-AF65-F5344CB8AC3E}">
        <p14:creationId xmlns:p14="http://schemas.microsoft.com/office/powerpoint/2010/main" val="111453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Aimee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3F1F-294F-4BF0-A84C-4D69C09990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33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Aimee</a:t>
            </a:r>
          </a:p>
        </p:txBody>
      </p:sp>
      <p:sp>
        <p:nvSpPr>
          <p:cNvPr id="4" name="Slide Number Placeholder 3"/>
          <p:cNvSpPr>
            <a:spLocks noGrp="1"/>
          </p:cNvSpPr>
          <p:nvPr>
            <p:ph type="sldNum" sz="quarter" idx="5"/>
          </p:nvPr>
        </p:nvSpPr>
        <p:spPr/>
        <p:txBody>
          <a:bodyPr/>
          <a:lstStyle/>
          <a:p>
            <a:fld id="{E0DF3F1F-294F-4BF0-A84C-4D69C099904D}" type="slidenum">
              <a:rPr lang="en-GB" smtClean="0"/>
              <a:t>12</a:t>
            </a:fld>
            <a:endParaRPr lang="en-GB"/>
          </a:p>
        </p:txBody>
      </p:sp>
    </p:spTree>
    <p:extLst>
      <p:ext uri="{BB962C8B-B14F-4D97-AF65-F5344CB8AC3E}">
        <p14:creationId xmlns:p14="http://schemas.microsoft.com/office/powerpoint/2010/main" val="723726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next group </a:t>
            </a:r>
          </a:p>
        </p:txBody>
      </p:sp>
      <p:sp>
        <p:nvSpPr>
          <p:cNvPr id="4" name="Slide Number Placeholder 3"/>
          <p:cNvSpPr>
            <a:spLocks noGrp="1"/>
          </p:cNvSpPr>
          <p:nvPr>
            <p:ph type="sldNum" sz="quarter" idx="5"/>
          </p:nvPr>
        </p:nvSpPr>
        <p:spPr/>
        <p:txBody>
          <a:bodyPr/>
          <a:lstStyle/>
          <a:p>
            <a:fld id="{E0DF3F1F-294F-4BF0-A84C-4D69C099904D}" type="slidenum">
              <a:rPr lang="en-GB" smtClean="0"/>
              <a:t>13</a:t>
            </a:fld>
            <a:endParaRPr lang="en-GB"/>
          </a:p>
        </p:txBody>
      </p:sp>
    </p:spTree>
    <p:extLst>
      <p:ext uri="{BB962C8B-B14F-4D97-AF65-F5344CB8AC3E}">
        <p14:creationId xmlns:p14="http://schemas.microsoft.com/office/powerpoint/2010/main" val="340711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Aimee</a:t>
            </a:r>
          </a:p>
        </p:txBody>
      </p:sp>
      <p:sp>
        <p:nvSpPr>
          <p:cNvPr id="4" name="Slide Number Placeholder 3"/>
          <p:cNvSpPr>
            <a:spLocks noGrp="1"/>
          </p:cNvSpPr>
          <p:nvPr>
            <p:ph type="sldNum" sz="quarter" idx="5"/>
          </p:nvPr>
        </p:nvSpPr>
        <p:spPr/>
        <p:txBody>
          <a:bodyPr/>
          <a:lstStyle/>
          <a:p>
            <a:fld id="{E0DF3F1F-294F-4BF0-A84C-4D69C099904D}" type="slidenum">
              <a:rPr lang="en-GB" smtClean="0"/>
              <a:t>2</a:t>
            </a:fld>
            <a:endParaRPr lang="en-GB"/>
          </a:p>
        </p:txBody>
      </p:sp>
    </p:spTree>
    <p:extLst>
      <p:ext uri="{BB962C8B-B14F-4D97-AF65-F5344CB8AC3E}">
        <p14:creationId xmlns:p14="http://schemas.microsoft.com/office/powerpoint/2010/main" val="94221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Aimee</a:t>
            </a:r>
          </a:p>
        </p:txBody>
      </p:sp>
      <p:sp>
        <p:nvSpPr>
          <p:cNvPr id="4" name="Slide Number Placeholder 3"/>
          <p:cNvSpPr>
            <a:spLocks noGrp="1"/>
          </p:cNvSpPr>
          <p:nvPr>
            <p:ph type="sldNum" sz="quarter" idx="5"/>
          </p:nvPr>
        </p:nvSpPr>
        <p:spPr/>
        <p:txBody>
          <a:bodyPr/>
          <a:lstStyle/>
          <a:p>
            <a:fld id="{E0DF3F1F-294F-4BF0-A84C-4D69C099904D}" type="slidenum">
              <a:rPr lang="en-GB" smtClean="0"/>
              <a:t>3</a:t>
            </a:fld>
            <a:endParaRPr lang="en-GB"/>
          </a:p>
        </p:txBody>
      </p:sp>
    </p:spTree>
    <p:extLst>
      <p:ext uri="{BB962C8B-B14F-4D97-AF65-F5344CB8AC3E}">
        <p14:creationId xmlns:p14="http://schemas.microsoft.com/office/powerpoint/2010/main" val="10892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Aimee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Mention scoring weighting aim 1 55% aim 2 15% aim 3 %</a:t>
            </a:r>
          </a:p>
        </p:txBody>
      </p:sp>
      <p:sp>
        <p:nvSpPr>
          <p:cNvPr id="4" name="Slide Number Placeholder 3"/>
          <p:cNvSpPr>
            <a:spLocks noGrp="1"/>
          </p:cNvSpPr>
          <p:nvPr>
            <p:ph type="sldNum" sz="quarter" idx="5"/>
          </p:nvPr>
        </p:nvSpPr>
        <p:spPr/>
        <p:txBody>
          <a:bodyPr/>
          <a:lstStyle/>
          <a:p>
            <a:fld id="{E0DF3F1F-294F-4BF0-A84C-4D69C099904D}" type="slidenum">
              <a:rPr lang="en-GB" smtClean="0"/>
              <a:t>4</a:t>
            </a:fld>
            <a:endParaRPr lang="en-GB"/>
          </a:p>
        </p:txBody>
      </p:sp>
    </p:spTree>
    <p:extLst>
      <p:ext uri="{BB962C8B-B14F-4D97-AF65-F5344CB8AC3E}">
        <p14:creationId xmlns:p14="http://schemas.microsoft.com/office/powerpoint/2010/main" val="182132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a:p>
            <a:endParaRPr lang="en-GB" dirty="0"/>
          </a:p>
          <a:p>
            <a:r>
              <a:rPr lang="en-GB" dirty="0"/>
              <a:t>Focus on accountable bodies</a:t>
            </a:r>
          </a:p>
        </p:txBody>
      </p:sp>
      <p:sp>
        <p:nvSpPr>
          <p:cNvPr id="4" name="Slide Number Placeholder 3"/>
          <p:cNvSpPr>
            <a:spLocks noGrp="1"/>
          </p:cNvSpPr>
          <p:nvPr>
            <p:ph type="sldNum" sz="quarter" idx="5"/>
          </p:nvPr>
        </p:nvSpPr>
        <p:spPr/>
        <p:txBody>
          <a:bodyPr/>
          <a:lstStyle/>
          <a:p>
            <a:fld id="{E0DF3F1F-294F-4BF0-A84C-4D69C099904D}" type="slidenum">
              <a:rPr lang="en-GB" smtClean="0"/>
              <a:t>6</a:t>
            </a:fld>
            <a:endParaRPr lang="en-GB"/>
          </a:p>
        </p:txBody>
      </p:sp>
    </p:spTree>
    <p:extLst>
      <p:ext uri="{BB962C8B-B14F-4D97-AF65-F5344CB8AC3E}">
        <p14:creationId xmlns:p14="http://schemas.microsoft.com/office/powerpoint/2010/main" val="232801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a:p>
            <a:endParaRPr lang="en-GB" dirty="0"/>
          </a:p>
          <a:p>
            <a:r>
              <a:rPr lang="en-GB" dirty="0"/>
              <a:t>Round 1 £400k for 21 groups</a:t>
            </a:r>
          </a:p>
          <a:p>
            <a:r>
              <a:rPr lang="en-GB" dirty="0"/>
              <a:t>Round 2 just under £800k for 31 groups</a:t>
            </a:r>
          </a:p>
        </p:txBody>
      </p:sp>
      <p:sp>
        <p:nvSpPr>
          <p:cNvPr id="4" name="Slide Number Placeholder 3"/>
          <p:cNvSpPr>
            <a:spLocks noGrp="1"/>
          </p:cNvSpPr>
          <p:nvPr>
            <p:ph type="sldNum" sz="quarter" idx="5"/>
          </p:nvPr>
        </p:nvSpPr>
        <p:spPr/>
        <p:txBody>
          <a:bodyPr/>
          <a:lstStyle/>
          <a:p>
            <a:fld id="{E0DF3F1F-294F-4BF0-A84C-4D69C099904D}" type="slidenum">
              <a:rPr lang="en-GB" smtClean="0"/>
              <a:t>7</a:t>
            </a:fld>
            <a:endParaRPr lang="en-GB"/>
          </a:p>
        </p:txBody>
      </p:sp>
    </p:spTree>
    <p:extLst>
      <p:ext uri="{BB962C8B-B14F-4D97-AF65-F5344CB8AC3E}">
        <p14:creationId xmlns:p14="http://schemas.microsoft.com/office/powerpoint/2010/main" val="123105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Aimee</a:t>
            </a:r>
          </a:p>
        </p:txBody>
      </p:sp>
      <p:sp>
        <p:nvSpPr>
          <p:cNvPr id="4" name="Slide Number Placeholder 3"/>
          <p:cNvSpPr>
            <a:spLocks noGrp="1"/>
          </p:cNvSpPr>
          <p:nvPr>
            <p:ph type="sldNum" sz="quarter" idx="5"/>
          </p:nvPr>
        </p:nvSpPr>
        <p:spPr/>
        <p:txBody>
          <a:bodyPr/>
          <a:lstStyle/>
          <a:p>
            <a:fld id="{E0DF3F1F-294F-4BF0-A84C-4D69C099904D}" type="slidenum">
              <a:rPr lang="en-GB" smtClean="0"/>
              <a:t>8</a:t>
            </a:fld>
            <a:endParaRPr lang="en-GB"/>
          </a:p>
        </p:txBody>
      </p:sp>
    </p:spTree>
    <p:extLst>
      <p:ext uri="{BB962C8B-B14F-4D97-AF65-F5344CB8AC3E}">
        <p14:creationId xmlns:p14="http://schemas.microsoft.com/office/powerpoint/2010/main" val="365091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a:p>
            <a:endParaRPr lang="en-GB" dirty="0"/>
          </a:p>
          <a:p>
            <a:r>
              <a:rPr lang="en-GB" dirty="0"/>
              <a:t>Screenshot of portal</a:t>
            </a:r>
          </a:p>
        </p:txBody>
      </p:sp>
      <p:sp>
        <p:nvSpPr>
          <p:cNvPr id="4" name="Slide Number Placeholder 3"/>
          <p:cNvSpPr>
            <a:spLocks noGrp="1"/>
          </p:cNvSpPr>
          <p:nvPr>
            <p:ph type="sldNum" sz="quarter" idx="5"/>
          </p:nvPr>
        </p:nvSpPr>
        <p:spPr/>
        <p:txBody>
          <a:bodyPr/>
          <a:lstStyle/>
          <a:p>
            <a:fld id="{E0DF3F1F-294F-4BF0-A84C-4D69C099904D}" type="slidenum">
              <a:rPr lang="en-GB" smtClean="0"/>
              <a:t>9</a:t>
            </a:fld>
            <a:endParaRPr lang="en-GB"/>
          </a:p>
        </p:txBody>
      </p:sp>
    </p:spTree>
    <p:extLst>
      <p:ext uri="{BB962C8B-B14F-4D97-AF65-F5344CB8AC3E}">
        <p14:creationId xmlns:p14="http://schemas.microsoft.com/office/powerpoint/2010/main" val="2367238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Aimee</a:t>
            </a:r>
          </a:p>
        </p:txBody>
      </p:sp>
      <p:sp>
        <p:nvSpPr>
          <p:cNvPr id="4" name="Slide Number Placeholder 3"/>
          <p:cNvSpPr>
            <a:spLocks noGrp="1"/>
          </p:cNvSpPr>
          <p:nvPr>
            <p:ph type="sldNum" sz="quarter" idx="5"/>
          </p:nvPr>
        </p:nvSpPr>
        <p:spPr/>
        <p:txBody>
          <a:bodyPr/>
          <a:lstStyle/>
          <a:p>
            <a:fld id="{E0DF3F1F-294F-4BF0-A84C-4D69C099904D}" type="slidenum">
              <a:rPr lang="en-GB" smtClean="0"/>
              <a:t>10</a:t>
            </a:fld>
            <a:endParaRPr lang="en-GB"/>
          </a:p>
        </p:txBody>
      </p:sp>
    </p:spTree>
    <p:extLst>
      <p:ext uri="{BB962C8B-B14F-4D97-AF65-F5344CB8AC3E}">
        <p14:creationId xmlns:p14="http://schemas.microsoft.com/office/powerpoint/2010/main" val="193571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4D56-0852-45CD-BA86-74D59A9768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7A70FC-DBAF-41EC-B66B-C48ADCCFB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E235E8-8B3A-40BF-934F-3441129A49F7}"/>
              </a:ext>
            </a:extLst>
          </p:cNvPr>
          <p:cNvSpPr>
            <a:spLocks noGrp="1"/>
          </p:cNvSpPr>
          <p:nvPr>
            <p:ph type="dt" sz="half" idx="10"/>
          </p:nvPr>
        </p:nvSpPr>
        <p:spPr/>
        <p:txBody>
          <a:bodyPr/>
          <a:lstStyle/>
          <a:p>
            <a:fld id="{C1F052FA-9324-4AB1-AA77-44AB3A0D247C}" type="datetimeFigureOut">
              <a:rPr lang="en-GB" smtClean="0"/>
              <a:t>09/05/2023</a:t>
            </a:fld>
            <a:endParaRPr lang="en-GB"/>
          </a:p>
        </p:txBody>
      </p:sp>
      <p:sp>
        <p:nvSpPr>
          <p:cNvPr id="5" name="Footer Placeholder 4">
            <a:extLst>
              <a:ext uri="{FF2B5EF4-FFF2-40B4-BE49-F238E27FC236}">
                <a16:creationId xmlns:a16="http://schemas.microsoft.com/office/drawing/2014/main" id="{B1450733-4BC1-4BF6-8B89-4EDCCB831D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1BAD1-DE47-43E9-8782-5F9F77C210EB}"/>
              </a:ext>
            </a:extLst>
          </p:cNvPr>
          <p:cNvSpPr>
            <a:spLocks noGrp="1"/>
          </p:cNvSpPr>
          <p:nvPr>
            <p:ph type="sldNum" sz="quarter" idx="12"/>
          </p:nvPr>
        </p:nvSpPr>
        <p:spPr/>
        <p:txBody>
          <a:bodyPr/>
          <a:lstStyle/>
          <a:p>
            <a:fld id="{700F3C12-89C9-4150-A1BD-566DCC6441A4}" type="slidenum">
              <a:rPr lang="en-GB" smtClean="0"/>
              <a:t>‹#›</a:t>
            </a:fld>
            <a:endParaRPr lang="en-GB"/>
          </a:p>
        </p:txBody>
      </p:sp>
    </p:spTree>
    <p:extLst>
      <p:ext uri="{BB962C8B-B14F-4D97-AF65-F5344CB8AC3E}">
        <p14:creationId xmlns:p14="http://schemas.microsoft.com/office/powerpoint/2010/main" val="321809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4A95-95F2-4820-AC47-C22B8CC76A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9C97B6-C0B1-41A0-ACD8-F8F5BAD41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3DA87D-D909-4E22-9193-DC2834B612B9}"/>
              </a:ext>
            </a:extLst>
          </p:cNvPr>
          <p:cNvSpPr>
            <a:spLocks noGrp="1"/>
          </p:cNvSpPr>
          <p:nvPr>
            <p:ph type="dt" sz="half" idx="10"/>
          </p:nvPr>
        </p:nvSpPr>
        <p:spPr/>
        <p:txBody>
          <a:bodyPr/>
          <a:lstStyle/>
          <a:p>
            <a:fld id="{C1F052FA-9324-4AB1-AA77-44AB3A0D247C}" type="datetimeFigureOut">
              <a:rPr lang="en-GB" smtClean="0"/>
              <a:t>09/05/2023</a:t>
            </a:fld>
            <a:endParaRPr lang="en-GB"/>
          </a:p>
        </p:txBody>
      </p:sp>
      <p:sp>
        <p:nvSpPr>
          <p:cNvPr id="5" name="Footer Placeholder 4">
            <a:extLst>
              <a:ext uri="{FF2B5EF4-FFF2-40B4-BE49-F238E27FC236}">
                <a16:creationId xmlns:a16="http://schemas.microsoft.com/office/drawing/2014/main" id="{BC4676E8-904F-4811-8030-E3563E64E1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D154F8-8F20-4622-93B9-281BA35B8E56}"/>
              </a:ext>
            </a:extLst>
          </p:cNvPr>
          <p:cNvSpPr>
            <a:spLocks noGrp="1"/>
          </p:cNvSpPr>
          <p:nvPr>
            <p:ph type="sldNum" sz="quarter" idx="12"/>
          </p:nvPr>
        </p:nvSpPr>
        <p:spPr/>
        <p:txBody>
          <a:bodyPr/>
          <a:lstStyle/>
          <a:p>
            <a:fld id="{700F3C12-89C9-4150-A1BD-566DCC6441A4}" type="slidenum">
              <a:rPr lang="en-GB" smtClean="0"/>
              <a:t>‹#›</a:t>
            </a:fld>
            <a:endParaRPr lang="en-GB"/>
          </a:p>
        </p:txBody>
      </p:sp>
    </p:spTree>
    <p:extLst>
      <p:ext uri="{BB962C8B-B14F-4D97-AF65-F5344CB8AC3E}">
        <p14:creationId xmlns:p14="http://schemas.microsoft.com/office/powerpoint/2010/main" val="395792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AE4DE-722A-4B9F-9BC6-5C29693C85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7B797C-247F-47ED-9D42-55E125FCDE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F27F9C-1A61-4DC6-9FC5-5E82163AA82F}"/>
              </a:ext>
            </a:extLst>
          </p:cNvPr>
          <p:cNvSpPr>
            <a:spLocks noGrp="1"/>
          </p:cNvSpPr>
          <p:nvPr>
            <p:ph type="dt" sz="half" idx="10"/>
          </p:nvPr>
        </p:nvSpPr>
        <p:spPr/>
        <p:txBody>
          <a:bodyPr/>
          <a:lstStyle/>
          <a:p>
            <a:fld id="{C1F052FA-9324-4AB1-AA77-44AB3A0D247C}" type="datetimeFigureOut">
              <a:rPr lang="en-GB" smtClean="0"/>
              <a:t>09/05/2023</a:t>
            </a:fld>
            <a:endParaRPr lang="en-GB"/>
          </a:p>
        </p:txBody>
      </p:sp>
      <p:sp>
        <p:nvSpPr>
          <p:cNvPr id="5" name="Footer Placeholder 4">
            <a:extLst>
              <a:ext uri="{FF2B5EF4-FFF2-40B4-BE49-F238E27FC236}">
                <a16:creationId xmlns:a16="http://schemas.microsoft.com/office/drawing/2014/main" id="{7AEE3CA6-B44A-4561-BD0E-A9B474934D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8A302-E882-4936-9946-D0B48D5597A1}"/>
              </a:ext>
            </a:extLst>
          </p:cNvPr>
          <p:cNvSpPr>
            <a:spLocks noGrp="1"/>
          </p:cNvSpPr>
          <p:nvPr>
            <p:ph type="sldNum" sz="quarter" idx="12"/>
          </p:nvPr>
        </p:nvSpPr>
        <p:spPr/>
        <p:txBody>
          <a:bodyPr/>
          <a:lstStyle/>
          <a:p>
            <a:fld id="{700F3C12-89C9-4150-A1BD-566DCC6441A4}" type="slidenum">
              <a:rPr lang="en-GB" smtClean="0"/>
              <a:t>‹#›</a:t>
            </a:fld>
            <a:endParaRPr lang="en-GB"/>
          </a:p>
        </p:txBody>
      </p:sp>
    </p:spTree>
    <p:extLst>
      <p:ext uri="{BB962C8B-B14F-4D97-AF65-F5344CB8AC3E}">
        <p14:creationId xmlns:p14="http://schemas.microsoft.com/office/powerpoint/2010/main" val="124653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BD32A618-3EAD-4D52-9185-D5F649999C97}"/>
              </a:ext>
            </a:extLst>
          </p:cNvPr>
          <p:cNvSpPr>
            <a:spLocks noGrp="1"/>
          </p:cNvSpPr>
          <p:nvPr>
            <p:ph type="pic" sz="quarter" idx="10"/>
          </p:nvPr>
        </p:nvSpPr>
        <p:spPr>
          <a:xfrm>
            <a:off x="6096000" y="0"/>
            <a:ext cx="6096000" cy="6858000"/>
          </a:xfrm>
          <a:prstGeom prst="rect">
            <a:avLst/>
          </a:prstGeom>
        </p:spPr>
        <p:txBody>
          <a:bodyPr/>
          <a:lstStyle/>
          <a:p>
            <a:endParaRPr lang="en-US"/>
          </a:p>
        </p:txBody>
      </p:sp>
    </p:spTree>
    <p:extLst>
      <p:ext uri="{BB962C8B-B14F-4D97-AF65-F5344CB8AC3E}">
        <p14:creationId xmlns:p14="http://schemas.microsoft.com/office/powerpoint/2010/main" val="662288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0BBA92F-AFB3-4711-8BDC-01C4170E5833}"/>
              </a:ext>
            </a:extLst>
          </p:cNvPr>
          <p:cNvSpPr>
            <a:spLocks noGrp="1"/>
          </p:cNvSpPr>
          <p:nvPr>
            <p:ph type="pic" sz="quarter" idx="10"/>
          </p:nvPr>
        </p:nvSpPr>
        <p:spPr>
          <a:xfrm>
            <a:off x="8494852" y="1030148"/>
            <a:ext cx="2398853" cy="2398853"/>
          </a:xfrm>
          <a:custGeom>
            <a:avLst/>
            <a:gdLst>
              <a:gd name="connsiteX0" fmla="*/ 0 w 2398853"/>
              <a:gd name="connsiteY0" fmla="*/ 0 h 2398853"/>
              <a:gd name="connsiteX1" fmla="*/ 2398853 w 2398853"/>
              <a:gd name="connsiteY1" fmla="*/ 0 h 2398853"/>
              <a:gd name="connsiteX2" fmla="*/ 2398853 w 2398853"/>
              <a:gd name="connsiteY2" fmla="*/ 2398853 h 2398853"/>
              <a:gd name="connsiteX3" fmla="*/ 0 w 2398853"/>
              <a:gd name="connsiteY3" fmla="*/ 2398853 h 2398853"/>
            </a:gdLst>
            <a:ahLst/>
            <a:cxnLst>
              <a:cxn ang="0">
                <a:pos x="connsiteX0" y="connsiteY0"/>
              </a:cxn>
              <a:cxn ang="0">
                <a:pos x="connsiteX1" y="connsiteY1"/>
              </a:cxn>
              <a:cxn ang="0">
                <a:pos x="connsiteX2" y="connsiteY2"/>
              </a:cxn>
              <a:cxn ang="0">
                <a:pos x="connsiteX3" y="connsiteY3"/>
              </a:cxn>
            </a:cxnLst>
            <a:rect l="l" t="t" r="r" b="b"/>
            <a:pathLst>
              <a:path w="2398853" h="2398853">
                <a:moveTo>
                  <a:pt x="0" y="0"/>
                </a:moveTo>
                <a:lnTo>
                  <a:pt x="2398853" y="0"/>
                </a:lnTo>
                <a:lnTo>
                  <a:pt x="2398853" y="2398853"/>
                </a:lnTo>
                <a:lnTo>
                  <a:pt x="0" y="2398853"/>
                </a:lnTo>
                <a:close/>
              </a:path>
            </a:pathLst>
          </a:custGeom>
        </p:spPr>
        <p:txBody>
          <a:bodyPr wrap="square">
            <a:noAutofit/>
          </a:bodyPr>
          <a:lstStyle/>
          <a:p>
            <a:endParaRPr lang="en-US"/>
          </a:p>
        </p:txBody>
      </p:sp>
      <p:sp>
        <p:nvSpPr>
          <p:cNvPr id="9" name="Picture Placeholder 8">
            <a:extLst>
              <a:ext uri="{FF2B5EF4-FFF2-40B4-BE49-F238E27FC236}">
                <a16:creationId xmlns:a16="http://schemas.microsoft.com/office/drawing/2014/main" id="{E4BDDB25-9F74-47A1-A87C-AC2F12E2CA37}"/>
              </a:ext>
            </a:extLst>
          </p:cNvPr>
          <p:cNvSpPr>
            <a:spLocks noGrp="1"/>
          </p:cNvSpPr>
          <p:nvPr>
            <p:ph type="pic" sz="quarter" idx="11"/>
          </p:nvPr>
        </p:nvSpPr>
        <p:spPr>
          <a:xfrm>
            <a:off x="6095999" y="1030147"/>
            <a:ext cx="2398853" cy="4797706"/>
          </a:xfrm>
          <a:custGeom>
            <a:avLst/>
            <a:gdLst>
              <a:gd name="connsiteX0" fmla="*/ 0 w 2398853"/>
              <a:gd name="connsiteY0" fmla="*/ 0 h 4797706"/>
              <a:gd name="connsiteX1" fmla="*/ 2398853 w 2398853"/>
              <a:gd name="connsiteY1" fmla="*/ 0 h 4797706"/>
              <a:gd name="connsiteX2" fmla="*/ 2398853 w 2398853"/>
              <a:gd name="connsiteY2" fmla="*/ 4797706 h 4797706"/>
              <a:gd name="connsiteX3" fmla="*/ 0 w 2398853"/>
              <a:gd name="connsiteY3" fmla="*/ 4797706 h 4797706"/>
            </a:gdLst>
            <a:ahLst/>
            <a:cxnLst>
              <a:cxn ang="0">
                <a:pos x="connsiteX0" y="connsiteY0"/>
              </a:cxn>
              <a:cxn ang="0">
                <a:pos x="connsiteX1" y="connsiteY1"/>
              </a:cxn>
              <a:cxn ang="0">
                <a:pos x="connsiteX2" y="connsiteY2"/>
              </a:cxn>
              <a:cxn ang="0">
                <a:pos x="connsiteX3" y="connsiteY3"/>
              </a:cxn>
            </a:cxnLst>
            <a:rect l="l" t="t" r="r" b="b"/>
            <a:pathLst>
              <a:path w="2398853" h="4797706">
                <a:moveTo>
                  <a:pt x="0" y="0"/>
                </a:moveTo>
                <a:lnTo>
                  <a:pt x="2398853" y="0"/>
                </a:lnTo>
                <a:lnTo>
                  <a:pt x="2398853" y="4797706"/>
                </a:lnTo>
                <a:lnTo>
                  <a:pt x="0" y="4797706"/>
                </a:lnTo>
                <a:close/>
              </a:path>
            </a:pathLst>
          </a:custGeom>
        </p:spPr>
        <p:txBody>
          <a:bodyPr wrap="square">
            <a:noAutofit/>
          </a:bodyPr>
          <a:lstStyle/>
          <a:p>
            <a:endParaRPr lang="en-US"/>
          </a:p>
        </p:txBody>
      </p:sp>
    </p:spTree>
    <p:extLst>
      <p:ext uri="{BB962C8B-B14F-4D97-AF65-F5344CB8AC3E}">
        <p14:creationId xmlns:p14="http://schemas.microsoft.com/office/powerpoint/2010/main" val="1754972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02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B63A-C87B-4C7B-81A0-B1B6CABB52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D62B18-783F-4C6B-B91C-BD1B60CB3A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71A427-8381-4CC7-B560-88171C650987}"/>
              </a:ext>
            </a:extLst>
          </p:cNvPr>
          <p:cNvSpPr>
            <a:spLocks noGrp="1"/>
          </p:cNvSpPr>
          <p:nvPr>
            <p:ph type="dt" sz="half" idx="10"/>
          </p:nvPr>
        </p:nvSpPr>
        <p:spPr/>
        <p:txBody>
          <a:bodyPr/>
          <a:lstStyle/>
          <a:p>
            <a:fld id="{C1F052FA-9324-4AB1-AA77-44AB3A0D247C}" type="datetimeFigureOut">
              <a:rPr lang="en-GB" smtClean="0"/>
              <a:t>09/05/2023</a:t>
            </a:fld>
            <a:endParaRPr lang="en-GB"/>
          </a:p>
        </p:txBody>
      </p:sp>
      <p:sp>
        <p:nvSpPr>
          <p:cNvPr id="5" name="Footer Placeholder 4">
            <a:extLst>
              <a:ext uri="{FF2B5EF4-FFF2-40B4-BE49-F238E27FC236}">
                <a16:creationId xmlns:a16="http://schemas.microsoft.com/office/drawing/2014/main" id="{B8AA713B-D42C-4377-943A-C81C5FAAD3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3F99E9-4A9A-479E-B226-677F4FBA690F}"/>
              </a:ext>
            </a:extLst>
          </p:cNvPr>
          <p:cNvSpPr>
            <a:spLocks noGrp="1"/>
          </p:cNvSpPr>
          <p:nvPr>
            <p:ph type="sldNum" sz="quarter" idx="12"/>
          </p:nvPr>
        </p:nvSpPr>
        <p:spPr/>
        <p:txBody>
          <a:bodyPr/>
          <a:lstStyle/>
          <a:p>
            <a:fld id="{700F3C12-89C9-4150-A1BD-566DCC6441A4}" type="slidenum">
              <a:rPr lang="en-GB" smtClean="0"/>
              <a:t>‹#›</a:t>
            </a:fld>
            <a:endParaRPr lang="en-GB"/>
          </a:p>
        </p:txBody>
      </p:sp>
    </p:spTree>
    <p:extLst>
      <p:ext uri="{BB962C8B-B14F-4D97-AF65-F5344CB8AC3E}">
        <p14:creationId xmlns:p14="http://schemas.microsoft.com/office/powerpoint/2010/main" val="352750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E32C-E780-4EE7-918A-F54565BBEB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ED2906-7AAC-4749-A05E-2F1D43C963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436971-99F6-49B0-B311-CC3425B5476C}"/>
              </a:ext>
            </a:extLst>
          </p:cNvPr>
          <p:cNvSpPr>
            <a:spLocks noGrp="1"/>
          </p:cNvSpPr>
          <p:nvPr>
            <p:ph type="dt" sz="half" idx="10"/>
          </p:nvPr>
        </p:nvSpPr>
        <p:spPr/>
        <p:txBody>
          <a:bodyPr/>
          <a:lstStyle/>
          <a:p>
            <a:fld id="{C1F052FA-9324-4AB1-AA77-44AB3A0D247C}" type="datetimeFigureOut">
              <a:rPr lang="en-GB" smtClean="0"/>
              <a:t>09/05/2023</a:t>
            </a:fld>
            <a:endParaRPr lang="en-GB"/>
          </a:p>
        </p:txBody>
      </p:sp>
      <p:sp>
        <p:nvSpPr>
          <p:cNvPr id="5" name="Footer Placeholder 4">
            <a:extLst>
              <a:ext uri="{FF2B5EF4-FFF2-40B4-BE49-F238E27FC236}">
                <a16:creationId xmlns:a16="http://schemas.microsoft.com/office/drawing/2014/main" id="{EB7515C0-D9B4-4BB5-B9F3-40AE931956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CFC3C-9A2E-4FAF-8674-A11FF66B0F05}"/>
              </a:ext>
            </a:extLst>
          </p:cNvPr>
          <p:cNvSpPr>
            <a:spLocks noGrp="1"/>
          </p:cNvSpPr>
          <p:nvPr>
            <p:ph type="sldNum" sz="quarter" idx="12"/>
          </p:nvPr>
        </p:nvSpPr>
        <p:spPr/>
        <p:txBody>
          <a:bodyPr/>
          <a:lstStyle/>
          <a:p>
            <a:fld id="{700F3C12-89C9-4150-A1BD-566DCC6441A4}" type="slidenum">
              <a:rPr lang="en-GB" smtClean="0"/>
              <a:t>‹#›</a:t>
            </a:fld>
            <a:endParaRPr lang="en-GB"/>
          </a:p>
        </p:txBody>
      </p:sp>
    </p:spTree>
    <p:extLst>
      <p:ext uri="{BB962C8B-B14F-4D97-AF65-F5344CB8AC3E}">
        <p14:creationId xmlns:p14="http://schemas.microsoft.com/office/powerpoint/2010/main" val="89371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8DEA-1D03-409A-96EB-FC8965B53E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EF381C-A1D1-4573-A37C-4A7FE3C78F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55B918-0EF7-41BC-A638-DF6638C2BC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C76AC1-64F5-484C-BE03-6F2E572CB9AF}"/>
              </a:ext>
            </a:extLst>
          </p:cNvPr>
          <p:cNvSpPr>
            <a:spLocks noGrp="1"/>
          </p:cNvSpPr>
          <p:nvPr>
            <p:ph type="dt" sz="half" idx="10"/>
          </p:nvPr>
        </p:nvSpPr>
        <p:spPr/>
        <p:txBody>
          <a:bodyPr/>
          <a:lstStyle/>
          <a:p>
            <a:fld id="{C1F052FA-9324-4AB1-AA77-44AB3A0D247C}" type="datetimeFigureOut">
              <a:rPr lang="en-GB" smtClean="0"/>
              <a:t>09/05/2023</a:t>
            </a:fld>
            <a:endParaRPr lang="en-GB"/>
          </a:p>
        </p:txBody>
      </p:sp>
      <p:sp>
        <p:nvSpPr>
          <p:cNvPr id="6" name="Footer Placeholder 5">
            <a:extLst>
              <a:ext uri="{FF2B5EF4-FFF2-40B4-BE49-F238E27FC236}">
                <a16:creationId xmlns:a16="http://schemas.microsoft.com/office/drawing/2014/main" id="{AD9939BD-D21F-4331-A220-62C3DAA043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7AC375-3AA3-4927-B49A-821F27C3D6B7}"/>
              </a:ext>
            </a:extLst>
          </p:cNvPr>
          <p:cNvSpPr>
            <a:spLocks noGrp="1"/>
          </p:cNvSpPr>
          <p:nvPr>
            <p:ph type="sldNum" sz="quarter" idx="12"/>
          </p:nvPr>
        </p:nvSpPr>
        <p:spPr/>
        <p:txBody>
          <a:bodyPr/>
          <a:lstStyle/>
          <a:p>
            <a:fld id="{700F3C12-89C9-4150-A1BD-566DCC6441A4}" type="slidenum">
              <a:rPr lang="en-GB" smtClean="0"/>
              <a:t>‹#›</a:t>
            </a:fld>
            <a:endParaRPr lang="en-GB"/>
          </a:p>
        </p:txBody>
      </p:sp>
    </p:spTree>
    <p:extLst>
      <p:ext uri="{BB962C8B-B14F-4D97-AF65-F5344CB8AC3E}">
        <p14:creationId xmlns:p14="http://schemas.microsoft.com/office/powerpoint/2010/main" val="130654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D821-D96E-441C-9EDF-ABAE992296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D3119-7E92-495E-BE32-74FB0F932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065675-320A-4BB3-91AC-29B841068A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751B32-222C-4D5D-B640-181E27EA1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9907CE-29A1-4F2E-A0CF-C05F83985B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74FE23-DF6D-4295-867D-C97BD7BBF4A8}"/>
              </a:ext>
            </a:extLst>
          </p:cNvPr>
          <p:cNvSpPr>
            <a:spLocks noGrp="1"/>
          </p:cNvSpPr>
          <p:nvPr>
            <p:ph type="dt" sz="half" idx="10"/>
          </p:nvPr>
        </p:nvSpPr>
        <p:spPr/>
        <p:txBody>
          <a:bodyPr/>
          <a:lstStyle/>
          <a:p>
            <a:fld id="{C1F052FA-9324-4AB1-AA77-44AB3A0D247C}" type="datetimeFigureOut">
              <a:rPr lang="en-GB" smtClean="0"/>
              <a:t>09/05/2023</a:t>
            </a:fld>
            <a:endParaRPr lang="en-GB"/>
          </a:p>
        </p:txBody>
      </p:sp>
      <p:sp>
        <p:nvSpPr>
          <p:cNvPr id="8" name="Footer Placeholder 7">
            <a:extLst>
              <a:ext uri="{FF2B5EF4-FFF2-40B4-BE49-F238E27FC236}">
                <a16:creationId xmlns:a16="http://schemas.microsoft.com/office/drawing/2014/main" id="{98C563AA-1B2F-4487-9CB4-AC9F45BB47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AE0606-AA15-4639-B958-F22179B17103}"/>
              </a:ext>
            </a:extLst>
          </p:cNvPr>
          <p:cNvSpPr>
            <a:spLocks noGrp="1"/>
          </p:cNvSpPr>
          <p:nvPr>
            <p:ph type="sldNum" sz="quarter" idx="12"/>
          </p:nvPr>
        </p:nvSpPr>
        <p:spPr/>
        <p:txBody>
          <a:bodyPr/>
          <a:lstStyle/>
          <a:p>
            <a:fld id="{700F3C12-89C9-4150-A1BD-566DCC6441A4}" type="slidenum">
              <a:rPr lang="en-GB" smtClean="0"/>
              <a:t>‹#›</a:t>
            </a:fld>
            <a:endParaRPr lang="en-GB"/>
          </a:p>
        </p:txBody>
      </p:sp>
    </p:spTree>
    <p:extLst>
      <p:ext uri="{BB962C8B-B14F-4D97-AF65-F5344CB8AC3E}">
        <p14:creationId xmlns:p14="http://schemas.microsoft.com/office/powerpoint/2010/main" val="341455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C07-873C-4C2A-BF6E-37A159985A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595AA2-8A33-40FE-B7F2-2C65D8DE4E17}"/>
              </a:ext>
            </a:extLst>
          </p:cNvPr>
          <p:cNvSpPr>
            <a:spLocks noGrp="1"/>
          </p:cNvSpPr>
          <p:nvPr>
            <p:ph type="dt" sz="half" idx="10"/>
          </p:nvPr>
        </p:nvSpPr>
        <p:spPr/>
        <p:txBody>
          <a:bodyPr/>
          <a:lstStyle/>
          <a:p>
            <a:fld id="{C1F052FA-9324-4AB1-AA77-44AB3A0D247C}" type="datetimeFigureOut">
              <a:rPr lang="en-GB" smtClean="0"/>
              <a:t>09/05/2023</a:t>
            </a:fld>
            <a:endParaRPr lang="en-GB"/>
          </a:p>
        </p:txBody>
      </p:sp>
      <p:sp>
        <p:nvSpPr>
          <p:cNvPr id="4" name="Footer Placeholder 3">
            <a:extLst>
              <a:ext uri="{FF2B5EF4-FFF2-40B4-BE49-F238E27FC236}">
                <a16:creationId xmlns:a16="http://schemas.microsoft.com/office/drawing/2014/main" id="{A5FFD245-48A6-4D53-8DAA-ED8A8EE1FA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488A3E-60B9-4F59-95D5-48B0B1002905}"/>
              </a:ext>
            </a:extLst>
          </p:cNvPr>
          <p:cNvSpPr>
            <a:spLocks noGrp="1"/>
          </p:cNvSpPr>
          <p:nvPr>
            <p:ph type="sldNum" sz="quarter" idx="12"/>
          </p:nvPr>
        </p:nvSpPr>
        <p:spPr/>
        <p:txBody>
          <a:bodyPr/>
          <a:lstStyle/>
          <a:p>
            <a:fld id="{700F3C12-89C9-4150-A1BD-566DCC6441A4}" type="slidenum">
              <a:rPr lang="en-GB" smtClean="0"/>
              <a:t>‹#›</a:t>
            </a:fld>
            <a:endParaRPr lang="en-GB"/>
          </a:p>
        </p:txBody>
      </p:sp>
    </p:spTree>
    <p:extLst>
      <p:ext uri="{BB962C8B-B14F-4D97-AF65-F5344CB8AC3E}">
        <p14:creationId xmlns:p14="http://schemas.microsoft.com/office/powerpoint/2010/main" val="197883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330E4-C634-4886-918C-861914A8F111}"/>
              </a:ext>
            </a:extLst>
          </p:cNvPr>
          <p:cNvSpPr>
            <a:spLocks noGrp="1"/>
          </p:cNvSpPr>
          <p:nvPr>
            <p:ph type="dt" sz="half" idx="10"/>
          </p:nvPr>
        </p:nvSpPr>
        <p:spPr/>
        <p:txBody>
          <a:bodyPr/>
          <a:lstStyle/>
          <a:p>
            <a:fld id="{C1F052FA-9324-4AB1-AA77-44AB3A0D247C}" type="datetimeFigureOut">
              <a:rPr lang="en-GB" smtClean="0"/>
              <a:t>09/05/2023</a:t>
            </a:fld>
            <a:endParaRPr lang="en-GB"/>
          </a:p>
        </p:txBody>
      </p:sp>
      <p:sp>
        <p:nvSpPr>
          <p:cNvPr id="3" name="Footer Placeholder 2">
            <a:extLst>
              <a:ext uri="{FF2B5EF4-FFF2-40B4-BE49-F238E27FC236}">
                <a16:creationId xmlns:a16="http://schemas.microsoft.com/office/drawing/2014/main" id="{8B8D7681-0E5B-45AB-9EE9-9642DD73A3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35E9BC-7A79-4551-B479-E8430A3976BE}"/>
              </a:ext>
            </a:extLst>
          </p:cNvPr>
          <p:cNvSpPr>
            <a:spLocks noGrp="1"/>
          </p:cNvSpPr>
          <p:nvPr>
            <p:ph type="sldNum" sz="quarter" idx="12"/>
          </p:nvPr>
        </p:nvSpPr>
        <p:spPr/>
        <p:txBody>
          <a:bodyPr/>
          <a:lstStyle/>
          <a:p>
            <a:fld id="{700F3C12-89C9-4150-A1BD-566DCC6441A4}" type="slidenum">
              <a:rPr lang="en-GB" smtClean="0"/>
              <a:t>‹#›</a:t>
            </a:fld>
            <a:endParaRPr lang="en-GB"/>
          </a:p>
        </p:txBody>
      </p:sp>
    </p:spTree>
    <p:extLst>
      <p:ext uri="{BB962C8B-B14F-4D97-AF65-F5344CB8AC3E}">
        <p14:creationId xmlns:p14="http://schemas.microsoft.com/office/powerpoint/2010/main" val="46289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8179-63C7-4DD2-B230-10DBCFBDE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BA6B1C-7EE2-45E0-9401-81C3616B0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45DEFB-8C7E-476B-ABC3-E1E357F03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C279FE-DDD8-4058-AAD3-8D01F621F412}"/>
              </a:ext>
            </a:extLst>
          </p:cNvPr>
          <p:cNvSpPr>
            <a:spLocks noGrp="1"/>
          </p:cNvSpPr>
          <p:nvPr>
            <p:ph type="dt" sz="half" idx="10"/>
          </p:nvPr>
        </p:nvSpPr>
        <p:spPr/>
        <p:txBody>
          <a:bodyPr/>
          <a:lstStyle/>
          <a:p>
            <a:fld id="{C1F052FA-9324-4AB1-AA77-44AB3A0D247C}" type="datetimeFigureOut">
              <a:rPr lang="en-GB" smtClean="0"/>
              <a:t>09/05/2023</a:t>
            </a:fld>
            <a:endParaRPr lang="en-GB"/>
          </a:p>
        </p:txBody>
      </p:sp>
      <p:sp>
        <p:nvSpPr>
          <p:cNvPr id="6" name="Footer Placeholder 5">
            <a:extLst>
              <a:ext uri="{FF2B5EF4-FFF2-40B4-BE49-F238E27FC236}">
                <a16:creationId xmlns:a16="http://schemas.microsoft.com/office/drawing/2014/main" id="{EC7B93CA-3CF4-4C12-8810-1EF6171A8C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D455B5-6916-4896-B12F-02BB4FB61199}"/>
              </a:ext>
            </a:extLst>
          </p:cNvPr>
          <p:cNvSpPr>
            <a:spLocks noGrp="1"/>
          </p:cNvSpPr>
          <p:nvPr>
            <p:ph type="sldNum" sz="quarter" idx="12"/>
          </p:nvPr>
        </p:nvSpPr>
        <p:spPr/>
        <p:txBody>
          <a:bodyPr/>
          <a:lstStyle/>
          <a:p>
            <a:fld id="{700F3C12-89C9-4150-A1BD-566DCC6441A4}" type="slidenum">
              <a:rPr lang="en-GB" smtClean="0"/>
              <a:t>‹#›</a:t>
            </a:fld>
            <a:endParaRPr lang="en-GB"/>
          </a:p>
        </p:txBody>
      </p:sp>
    </p:spTree>
    <p:extLst>
      <p:ext uri="{BB962C8B-B14F-4D97-AF65-F5344CB8AC3E}">
        <p14:creationId xmlns:p14="http://schemas.microsoft.com/office/powerpoint/2010/main" val="389412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DF6D-727A-4A2B-8DB3-2A656BEDB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088BA1-FCA9-4BE0-B1FF-96DBC9C26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142D88-3A6E-46CB-87F9-677784BF0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D1F31-4C95-459D-B1F4-99547CE4B98E}"/>
              </a:ext>
            </a:extLst>
          </p:cNvPr>
          <p:cNvSpPr>
            <a:spLocks noGrp="1"/>
          </p:cNvSpPr>
          <p:nvPr>
            <p:ph type="dt" sz="half" idx="10"/>
          </p:nvPr>
        </p:nvSpPr>
        <p:spPr/>
        <p:txBody>
          <a:bodyPr/>
          <a:lstStyle/>
          <a:p>
            <a:fld id="{C1F052FA-9324-4AB1-AA77-44AB3A0D247C}" type="datetimeFigureOut">
              <a:rPr lang="en-GB" smtClean="0"/>
              <a:t>09/05/2023</a:t>
            </a:fld>
            <a:endParaRPr lang="en-GB"/>
          </a:p>
        </p:txBody>
      </p:sp>
      <p:sp>
        <p:nvSpPr>
          <p:cNvPr id="6" name="Footer Placeholder 5">
            <a:extLst>
              <a:ext uri="{FF2B5EF4-FFF2-40B4-BE49-F238E27FC236}">
                <a16:creationId xmlns:a16="http://schemas.microsoft.com/office/drawing/2014/main" id="{90CBE221-F1F1-4D82-815A-53296FCF13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C98046-2E1C-4892-8F8E-31077143C00C}"/>
              </a:ext>
            </a:extLst>
          </p:cNvPr>
          <p:cNvSpPr>
            <a:spLocks noGrp="1"/>
          </p:cNvSpPr>
          <p:nvPr>
            <p:ph type="sldNum" sz="quarter" idx="12"/>
          </p:nvPr>
        </p:nvSpPr>
        <p:spPr/>
        <p:txBody>
          <a:bodyPr/>
          <a:lstStyle/>
          <a:p>
            <a:fld id="{700F3C12-89C9-4150-A1BD-566DCC6441A4}" type="slidenum">
              <a:rPr lang="en-GB" smtClean="0"/>
              <a:t>‹#›</a:t>
            </a:fld>
            <a:endParaRPr lang="en-GB"/>
          </a:p>
        </p:txBody>
      </p:sp>
    </p:spTree>
    <p:extLst>
      <p:ext uri="{BB962C8B-B14F-4D97-AF65-F5344CB8AC3E}">
        <p14:creationId xmlns:p14="http://schemas.microsoft.com/office/powerpoint/2010/main" val="40117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8E8EE-3DD6-4ED8-9064-A0AE6C882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1B7161-4955-4B62-B8D0-CC57D9B3A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B3198B-0ED6-49F8-A4D0-54E5E937F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052FA-9324-4AB1-AA77-44AB3A0D247C}" type="datetimeFigureOut">
              <a:rPr lang="en-GB" smtClean="0"/>
              <a:t>09/05/2023</a:t>
            </a:fld>
            <a:endParaRPr lang="en-GB"/>
          </a:p>
        </p:txBody>
      </p:sp>
      <p:sp>
        <p:nvSpPr>
          <p:cNvPr id="5" name="Footer Placeholder 4">
            <a:extLst>
              <a:ext uri="{FF2B5EF4-FFF2-40B4-BE49-F238E27FC236}">
                <a16:creationId xmlns:a16="http://schemas.microsoft.com/office/drawing/2014/main" id="{C1A217E5-3299-4B57-8D9F-11DA0C5A6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7DB206-1878-4788-BBE0-C54E6EE9C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3C12-89C9-4150-A1BD-566DCC6441A4}" type="slidenum">
              <a:rPr lang="en-GB" smtClean="0"/>
              <a:t>‹#›</a:t>
            </a:fld>
            <a:endParaRPr lang="en-GB"/>
          </a:p>
        </p:txBody>
      </p:sp>
    </p:spTree>
    <p:extLst>
      <p:ext uri="{BB962C8B-B14F-4D97-AF65-F5344CB8AC3E}">
        <p14:creationId xmlns:p14="http://schemas.microsoft.com/office/powerpoint/2010/main" val="157599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www.gmenvfund.or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eventbrite.co.uk/e/589788883427" TargetMode="External"/><Relationship Id="rId3" Type="http://schemas.openxmlformats.org/officeDocument/2006/relationships/image" Target="../media/image7.png"/><Relationship Id="rId7" Type="http://schemas.openxmlformats.org/officeDocument/2006/relationships/hyperlink" Target="https://www.eventbrite.co.uk/e/589774670917"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www.eventbrite.co.uk/e/589870056217" TargetMode="External"/><Relationship Id="rId5" Type="http://schemas.openxmlformats.org/officeDocument/2006/relationships/hyperlink" Target="https://www.eventbrite.co.uk/e/589769485407" TargetMode="External"/><Relationship Id="rId4" Type="http://schemas.openxmlformats.org/officeDocument/2006/relationships/hyperlink" Target="https://www.eventbrite.co.uk/e/589632856747" TargetMode="External"/><Relationship Id="rId9" Type="http://schemas.openxmlformats.org/officeDocument/2006/relationships/hyperlink" Target="https://www.eventbrite.co.uk/e/589795071937"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hyperlink" Target="mailto:kieron@sowthecity.org" TargetMode="External"/><Relationship Id="rId3" Type="http://schemas.openxmlformats.org/officeDocument/2006/relationships/hyperlink" Target="mailto:esmith@lancswt.org.uk" TargetMode="External"/><Relationship Id="rId7" Type="http://schemas.openxmlformats.org/officeDocument/2006/relationships/hyperlink" Target="mailto:Stephen.Hodges@groundwork.org.uk"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mailto:Lydia.marshall@groundwork.org.uk" TargetMode="External"/><Relationship Id="rId5" Type="http://schemas.openxmlformats.org/officeDocument/2006/relationships/hyperlink" Target="mailto:agnes@cityoftrees.org.uk" TargetMode="External"/><Relationship Id="rId10" Type="http://schemas.openxmlformats.org/officeDocument/2006/relationships/image" Target="../media/image7.png"/><Relationship Id="rId4" Type="http://schemas.openxmlformats.org/officeDocument/2006/relationships/hyperlink" Target="mailto:katie@cityoftrees.org.uk" TargetMode="External"/><Relationship Id="rId9" Type="http://schemas.openxmlformats.org/officeDocument/2006/relationships/hyperlink" Target="mailto:ninaagnew@rhs.org.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3959/IoD2019_Infographic.pdf" TargetMode="External"/><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hyperlink" Target="https://designatedsites.naturalengland.org.uk/GreenInfrastructure/Map.aspx" TargetMode="External"/><Relationship Id="rId4" Type="http://schemas.openxmlformats.org/officeDocument/2006/relationships/hyperlink" Target="https://imd-bypostcode.opendatacommunities.org/imd/20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gmenvfund.org/green-spaces-fund"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E1784604-8F07-4DB4-BCD1-4B1EF48570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3620" y="1611219"/>
            <a:ext cx="3584759" cy="3635562"/>
          </a:xfrm>
          <a:prstGeom prst="rect">
            <a:avLst/>
          </a:prstGeom>
        </p:spPr>
      </p:pic>
      <p:pic>
        <p:nvPicPr>
          <p:cNvPr id="4" name="Picture 3">
            <a:extLst>
              <a:ext uri="{FF2B5EF4-FFF2-40B4-BE49-F238E27FC236}">
                <a16:creationId xmlns:a16="http://schemas.microsoft.com/office/drawing/2014/main" id="{28ACD8E0-5518-4CC4-B234-22A884EEF5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035" y="125730"/>
            <a:ext cx="12073929" cy="6667500"/>
          </a:xfrm>
          <a:prstGeom prst="rect">
            <a:avLst/>
          </a:prstGeom>
        </p:spPr>
      </p:pic>
      <p:pic>
        <p:nvPicPr>
          <p:cNvPr id="5" name="Picture 4">
            <a:extLst>
              <a:ext uri="{FF2B5EF4-FFF2-40B4-BE49-F238E27FC236}">
                <a16:creationId xmlns:a16="http://schemas.microsoft.com/office/drawing/2014/main" id="{3A9A101D-3147-4153-829E-D21BA3A5C3D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9248" y="5339876"/>
            <a:ext cx="3335888" cy="1047750"/>
          </a:xfrm>
          <a:prstGeom prst="rect">
            <a:avLst/>
          </a:prstGeom>
        </p:spPr>
      </p:pic>
      <p:sp>
        <p:nvSpPr>
          <p:cNvPr id="6" name="TextBox 5">
            <a:extLst>
              <a:ext uri="{FF2B5EF4-FFF2-40B4-BE49-F238E27FC236}">
                <a16:creationId xmlns:a16="http://schemas.microsoft.com/office/drawing/2014/main" id="{B4CE2EE0-2FA7-4385-96F3-C4AFF2040F49}"/>
              </a:ext>
            </a:extLst>
          </p:cNvPr>
          <p:cNvSpPr txBox="1"/>
          <p:nvPr/>
        </p:nvSpPr>
        <p:spPr>
          <a:xfrm>
            <a:off x="3703" y="225553"/>
            <a:ext cx="12195179" cy="830997"/>
          </a:xfrm>
          <a:prstGeom prst="rect">
            <a:avLst/>
          </a:prstGeom>
          <a:noFill/>
        </p:spPr>
        <p:txBody>
          <a:bodyPr wrap="square" rtlCol="0">
            <a:spAutoFit/>
          </a:bodyPr>
          <a:lstStyle/>
          <a:p>
            <a:pPr algn="ctr"/>
            <a:r>
              <a:rPr lang="en-US" sz="4800">
                <a:solidFill>
                  <a:srgbClr val="337C32"/>
                </a:solidFill>
                <a:latin typeface="Ubuntu Medium" panose="020B0604030602030204" pitchFamily="34" charset="0"/>
                <a:cs typeface="Mitr Medium" panose="00000600000000000000" pitchFamily="2" charset="-34"/>
              </a:rPr>
              <a:t>GMEF</a:t>
            </a:r>
          </a:p>
        </p:txBody>
      </p:sp>
      <p:sp>
        <p:nvSpPr>
          <p:cNvPr id="10" name="Rectangle 9">
            <a:extLst>
              <a:ext uri="{FF2B5EF4-FFF2-40B4-BE49-F238E27FC236}">
                <a16:creationId xmlns:a16="http://schemas.microsoft.com/office/drawing/2014/main" id="{1517213E-1105-400E-8A5F-C0AC98FA76D4}"/>
              </a:ext>
            </a:extLst>
          </p:cNvPr>
          <p:cNvSpPr/>
          <p:nvPr/>
        </p:nvSpPr>
        <p:spPr>
          <a:xfrm>
            <a:off x="-5555" y="936138"/>
            <a:ext cx="12192751" cy="523220"/>
          </a:xfrm>
          <a:prstGeom prst="rect">
            <a:avLst/>
          </a:prstGeom>
        </p:spPr>
        <p:txBody>
          <a:bodyPr wrap="square" lIns="91440" tIns="45720" rIns="91440" bIns="45720" anchor="t">
            <a:spAutoFit/>
          </a:bodyPr>
          <a:lstStyle/>
          <a:p>
            <a:pPr algn="ctr">
              <a:lnSpc>
                <a:spcPct val="200000"/>
              </a:lnSpc>
            </a:pPr>
            <a:r>
              <a:rPr lang="en-US" sz="1600" spc="90">
                <a:solidFill>
                  <a:srgbClr val="337C32"/>
                </a:solidFill>
                <a:latin typeface="LiebeRuth" panose="00000500000000000000" pitchFamily="50" charset="0"/>
                <a:cs typeface="Mitr ExtraLight" panose="00000300000000000000" pitchFamily="2" charset="-34"/>
              </a:rPr>
              <a:t>FUNDING A GREENER GREATER MANCHESTER</a:t>
            </a:r>
          </a:p>
        </p:txBody>
      </p:sp>
      <p:sp>
        <p:nvSpPr>
          <p:cNvPr id="11" name="Rectangle 10">
            <a:extLst>
              <a:ext uri="{FF2B5EF4-FFF2-40B4-BE49-F238E27FC236}">
                <a16:creationId xmlns:a16="http://schemas.microsoft.com/office/drawing/2014/main" id="{14D542BB-C60B-4A3C-8EFA-113EADEFE8EA}"/>
              </a:ext>
            </a:extLst>
          </p:cNvPr>
          <p:cNvSpPr/>
          <p:nvPr/>
        </p:nvSpPr>
        <p:spPr>
          <a:xfrm>
            <a:off x="6674215" y="5858470"/>
            <a:ext cx="5387668" cy="923330"/>
          </a:xfrm>
          <a:prstGeom prst="rect">
            <a:avLst/>
          </a:prstGeom>
        </p:spPr>
        <p:txBody>
          <a:bodyPr wrap="square">
            <a:spAutoFit/>
          </a:bodyPr>
          <a:lstStyle/>
          <a:p>
            <a:pPr algn="r"/>
            <a:r>
              <a:rPr lang="en-US" spc="90">
                <a:solidFill>
                  <a:schemeClr val="bg1"/>
                </a:solidFill>
                <a:latin typeface="LiebeRuth" panose="00000500000000000000" pitchFamily="50" charset="0"/>
                <a:cs typeface="Mitr ExtraLight" panose="00000300000000000000" pitchFamily="2" charset="-34"/>
              </a:rPr>
              <a:t>@gmenvfund</a:t>
            </a:r>
          </a:p>
          <a:p>
            <a:pPr algn="r"/>
            <a:r>
              <a:rPr lang="en-US" spc="90">
                <a:solidFill>
                  <a:schemeClr val="bg1"/>
                </a:solidFill>
                <a:latin typeface="LiebeRuth" panose="00000500000000000000" pitchFamily="50" charset="0"/>
                <a:cs typeface="Mitr ExtraLight" panose="00000300000000000000" pitchFamily="2" charset="-34"/>
                <a:hlinkClick r:id="rId6">
                  <a:extLst>
                    <a:ext uri="{A12FA001-AC4F-418D-AE19-62706E023703}">
                      <ahyp:hlinkClr xmlns:ahyp="http://schemas.microsoft.com/office/drawing/2018/hyperlinkcolor" val="tx"/>
                    </a:ext>
                  </a:extLst>
                </a:hlinkClick>
              </a:rPr>
              <a:t>www.gmenvfund.org</a:t>
            </a:r>
            <a:endParaRPr lang="en-US" spc="90">
              <a:solidFill>
                <a:schemeClr val="bg1"/>
              </a:solidFill>
              <a:latin typeface="LiebeRuth" panose="00000500000000000000" pitchFamily="50" charset="0"/>
              <a:cs typeface="Mitr ExtraLight" panose="00000300000000000000" pitchFamily="2" charset="-34"/>
            </a:endParaRPr>
          </a:p>
          <a:p>
            <a:pPr algn="r"/>
            <a:r>
              <a:rPr lang="en-US" spc="90">
                <a:solidFill>
                  <a:schemeClr val="bg1"/>
                </a:solidFill>
                <a:latin typeface="LiebeRuth" panose="00000500000000000000" pitchFamily="50" charset="0"/>
                <a:cs typeface="Mitr ExtraLight" panose="00000300000000000000" pitchFamily="2" charset="-34"/>
              </a:rPr>
              <a:t>gmenvfund@lancswt.org.uk</a:t>
            </a:r>
          </a:p>
        </p:txBody>
      </p:sp>
      <p:pic>
        <p:nvPicPr>
          <p:cNvPr id="2" name="Picture 1">
            <a:extLst>
              <a:ext uri="{FF2B5EF4-FFF2-40B4-BE49-F238E27FC236}">
                <a16:creationId xmlns:a16="http://schemas.microsoft.com/office/drawing/2014/main" id="{1988DCD0-5798-445B-B89B-6C01B56318DC}"/>
              </a:ext>
            </a:extLst>
          </p:cNvPr>
          <p:cNvPicPr>
            <a:picLocks noChangeAspect="1"/>
          </p:cNvPicPr>
          <p:nvPr/>
        </p:nvPicPr>
        <p:blipFill>
          <a:blip r:embed="rId7"/>
          <a:stretch>
            <a:fillRect/>
          </a:stretch>
        </p:blipFill>
        <p:spPr>
          <a:xfrm>
            <a:off x="31325" y="0"/>
            <a:ext cx="1293091" cy="1293091"/>
          </a:xfrm>
          <a:prstGeom prst="rect">
            <a:avLst/>
          </a:prstGeom>
        </p:spPr>
      </p:pic>
      <p:sp>
        <p:nvSpPr>
          <p:cNvPr id="7" name="Rectangle 6">
            <a:extLst>
              <a:ext uri="{FF2B5EF4-FFF2-40B4-BE49-F238E27FC236}">
                <a16:creationId xmlns:a16="http://schemas.microsoft.com/office/drawing/2014/main" id="{8EEFE990-0306-4E84-82EF-EE0DB0EFFCF8}"/>
              </a:ext>
            </a:extLst>
          </p:cNvPr>
          <p:cNvSpPr/>
          <p:nvPr/>
        </p:nvSpPr>
        <p:spPr>
          <a:xfrm>
            <a:off x="40742" y="4586573"/>
            <a:ext cx="12085253" cy="584775"/>
          </a:xfrm>
          <a:prstGeom prst="rect">
            <a:avLst/>
          </a:prstGeom>
        </p:spPr>
        <p:txBody>
          <a:bodyPr wrap="square">
            <a:spAutoFit/>
          </a:bodyPr>
          <a:lstStyle/>
          <a:p>
            <a:pPr algn="ctr"/>
            <a:r>
              <a:rPr lang="en-US" sz="3200" b="1">
                <a:solidFill>
                  <a:schemeClr val="bg1"/>
                </a:solidFill>
                <a:cs typeface="Mitr Medium" panose="00000600000000000000" pitchFamily="2" charset="-34"/>
              </a:rPr>
              <a:t>Greater Manchester Green Spaces Fund</a:t>
            </a:r>
          </a:p>
        </p:txBody>
      </p:sp>
    </p:spTree>
    <p:extLst>
      <p:ext uri="{BB962C8B-B14F-4D97-AF65-F5344CB8AC3E}">
        <p14:creationId xmlns:p14="http://schemas.microsoft.com/office/powerpoint/2010/main" val="3339881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C65695-A7D3-4542-9E53-5AF6546EF6A4}"/>
              </a:ext>
            </a:extLst>
          </p:cNvPr>
          <p:cNvSpPr txBox="1"/>
          <p:nvPr/>
        </p:nvSpPr>
        <p:spPr>
          <a:xfrm>
            <a:off x="4070003" y="2138101"/>
            <a:ext cx="487680" cy="276999"/>
          </a:xfrm>
          <a:prstGeom prst="rect">
            <a:avLst/>
          </a:prstGeom>
          <a:noFill/>
        </p:spPr>
        <p:txBody>
          <a:bodyPr wrap="square" rtlCol="0">
            <a:spAutoFit/>
          </a:bodyPr>
          <a:lstStyle/>
          <a:p>
            <a:pPr algn="ctr"/>
            <a:r>
              <a:rPr lang="en-US" sz="1200">
                <a:solidFill>
                  <a:srgbClr val="F8F9FE"/>
                </a:solidFill>
                <a:latin typeface="Ubuntu Medium" panose="020B0604030602030204" pitchFamily="34" charset="0"/>
                <a:cs typeface="Mitr Medium" panose="00000600000000000000" pitchFamily="2" charset="-34"/>
              </a:rPr>
              <a:t>02</a:t>
            </a:r>
          </a:p>
        </p:txBody>
      </p:sp>
      <p:sp>
        <p:nvSpPr>
          <p:cNvPr id="10" name="TextBox 9">
            <a:extLst>
              <a:ext uri="{FF2B5EF4-FFF2-40B4-BE49-F238E27FC236}">
                <a16:creationId xmlns:a16="http://schemas.microsoft.com/office/drawing/2014/main" id="{FD9E1742-3E76-4E3D-A6BD-218637C66E2C}"/>
              </a:ext>
            </a:extLst>
          </p:cNvPr>
          <p:cNvSpPr txBox="1"/>
          <p:nvPr/>
        </p:nvSpPr>
        <p:spPr>
          <a:xfrm>
            <a:off x="297564" y="361924"/>
            <a:ext cx="10532996" cy="646331"/>
          </a:xfrm>
          <a:prstGeom prst="rect">
            <a:avLst/>
          </a:prstGeom>
          <a:noFill/>
        </p:spPr>
        <p:txBody>
          <a:bodyPr wrap="square" rtlCol="0">
            <a:spAutoFit/>
          </a:bodyPr>
          <a:lstStyle/>
          <a:p>
            <a:r>
              <a:rPr lang="en-US" sz="3600" dirty="0">
                <a:solidFill>
                  <a:srgbClr val="1C1B20"/>
                </a:solidFill>
                <a:latin typeface="Ubuntu Medium" panose="020B0604030602030204" pitchFamily="34" charset="0"/>
                <a:cs typeface="Mitr Light" panose="00000400000000000000" pitchFamily="2" charset="-34"/>
              </a:rPr>
              <a:t>GSF Webinars available to catch up online</a:t>
            </a:r>
          </a:p>
        </p:txBody>
      </p:sp>
      <p:pic>
        <p:nvPicPr>
          <p:cNvPr id="7" name="Picture 6">
            <a:extLst>
              <a:ext uri="{FF2B5EF4-FFF2-40B4-BE49-F238E27FC236}">
                <a16:creationId xmlns:a16="http://schemas.microsoft.com/office/drawing/2014/main" id="{7503B525-4189-4122-8F46-B6B007A884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708949"/>
            <a:ext cx="12192000" cy="1149051"/>
          </a:xfrm>
          <a:prstGeom prst="rect">
            <a:avLst/>
          </a:prstGeom>
        </p:spPr>
      </p:pic>
      <p:sp>
        <p:nvSpPr>
          <p:cNvPr id="3" name="TextBox 2">
            <a:extLst>
              <a:ext uri="{FF2B5EF4-FFF2-40B4-BE49-F238E27FC236}">
                <a16:creationId xmlns:a16="http://schemas.microsoft.com/office/drawing/2014/main" id="{7D4FA5EC-2C75-41F5-900E-1B50AE87535E}"/>
              </a:ext>
            </a:extLst>
          </p:cNvPr>
          <p:cNvSpPr txBox="1"/>
          <p:nvPr/>
        </p:nvSpPr>
        <p:spPr>
          <a:xfrm>
            <a:off x="723900" y="1643604"/>
            <a:ext cx="10744200" cy="3416320"/>
          </a:xfrm>
          <a:prstGeom prst="rect">
            <a:avLst/>
          </a:prstGeom>
          <a:noFill/>
        </p:spPr>
        <p:txBody>
          <a:bodyPr wrap="square" lIns="91440" tIns="45720" rIns="91440" bIns="45720" rtlCol="0" anchor="t">
            <a:spAutoFit/>
          </a:bodyPr>
          <a:lstStyle/>
          <a:p>
            <a:pPr algn="ctr"/>
            <a:r>
              <a:rPr lang="en-GB" b="1" i="0" u="sng" dirty="0">
                <a:solidFill>
                  <a:schemeClr val="accent2">
                    <a:lumMod val="75000"/>
                  </a:schemeClr>
                </a:solidFill>
                <a:effectLst/>
                <a:latin typeface="Rubik"/>
                <a:hlinkClick r:id="rId4">
                  <a:extLst>
                    <a:ext uri="{A12FA001-AC4F-418D-AE19-62706E023703}">
                      <ahyp:hlinkClr xmlns:ahyp="http://schemas.microsoft.com/office/drawing/2018/hyperlinkcolor" val="tx"/>
                    </a:ext>
                  </a:extLst>
                </a:hlinkClick>
              </a:rPr>
              <a:t>Introduction to the Green Spaces Fund</a:t>
            </a:r>
            <a:r>
              <a:rPr lang="en-GB" b="1" i="0" dirty="0">
                <a:solidFill>
                  <a:srgbClr val="000000"/>
                </a:solidFill>
                <a:effectLst/>
                <a:latin typeface="Rubik"/>
              </a:rPr>
              <a:t> </a:t>
            </a:r>
          </a:p>
          <a:p>
            <a:pPr algn="ctr"/>
            <a:endParaRPr lang="en-GB" b="1" u="sng" dirty="0">
              <a:solidFill>
                <a:srgbClr val="000000"/>
              </a:solidFill>
              <a:latin typeface="Rubik"/>
            </a:endParaRPr>
          </a:p>
          <a:p>
            <a:pPr algn="ctr">
              <a:buFont typeface="Arial" panose="020B0604020202020204" pitchFamily="34" charset="0"/>
            </a:pPr>
            <a:r>
              <a:rPr lang="en-GB" b="1" i="0" u="sng" dirty="0">
                <a:solidFill>
                  <a:schemeClr val="accent6">
                    <a:lumMod val="50000"/>
                  </a:schemeClr>
                </a:solidFill>
                <a:effectLst/>
                <a:latin typeface="Rubik"/>
                <a:hlinkClick r:id="rId5">
                  <a:extLst>
                    <a:ext uri="{A12FA001-AC4F-418D-AE19-62706E023703}">
                      <ahyp:hlinkClr xmlns:ahyp="http://schemas.microsoft.com/office/drawing/2018/hyperlinkcolor" val="tx"/>
                    </a:ext>
                  </a:extLst>
                </a:hlinkClick>
              </a:rPr>
              <a:t>Meeting the essential criteria</a:t>
            </a:r>
            <a:endParaRPr lang="en-GB" b="1" i="0" u="sng" dirty="0">
              <a:solidFill>
                <a:schemeClr val="accent6">
                  <a:lumMod val="50000"/>
                </a:schemeClr>
              </a:solidFill>
              <a:effectLst/>
              <a:latin typeface="Rubik"/>
            </a:endParaRPr>
          </a:p>
          <a:p>
            <a:pPr algn="ctr">
              <a:buFont typeface="Arial" panose="020B0604020202020204" pitchFamily="34" charset="0"/>
            </a:pPr>
            <a:endParaRPr lang="en-GB" b="1" u="sng" dirty="0">
              <a:solidFill>
                <a:srgbClr val="000000"/>
              </a:solidFill>
              <a:latin typeface="Rubik"/>
            </a:endParaRPr>
          </a:p>
          <a:p>
            <a:pPr algn="ctr">
              <a:buFont typeface="Arial" panose="020B0604020202020204" pitchFamily="34" charset="0"/>
            </a:pPr>
            <a:r>
              <a:rPr lang="en-GB" b="1" i="0" u="sng" dirty="0">
                <a:solidFill>
                  <a:schemeClr val="accent2">
                    <a:lumMod val="75000"/>
                  </a:schemeClr>
                </a:solidFill>
                <a:effectLst/>
                <a:latin typeface="Rubik"/>
                <a:hlinkClick r:id="rId6">
                  <a:extLst>
                    <a:ext uri="{A12FA001-AC4F-418D-AE19-62706E023703}">
                      <ahyp:hlinkClr xmlns:ahyp="http://schemas.microsoft.com/office/drawing/2018/hyperlinkcolor" val="tx"/>
                    </a:ext>
                  </a:extLst>
                </a:hlinkClick>
              </a:rPr>
              <a:t>The application process</a:t>
            </a:r>
            <a:r>
              <a:rPr lang="en-GB" b="1" i="0" dirty="0">
                <a:solidFill>
                  <a:srgbClr val="000000"/>
                </a:solidFill>
                <a:effectLst/>
                <a:latin typeface="Rubik"/>
              </a:rPr>
              <a:t> </a:t>
            </a:r>
          </a:p>
          <a:p>
            <a:pPr algn="ctr">
              <a:buFont typeface="Arial" panose="020B0604020202020204" pitchFamily="34" charset="0"/>
            </a:pPr>
            <a:endParaRPr lang="en-GB" b="1" u="sng" dirty="0">
              <a:solidFill>
                <a:srgbClr val="000000"/>
              </a:solidFill>
              <a:latin typeface="Rubik"/>
            </a:endParaRPr>
          </a:p>
          <a:p>
            <a:pPr algn="ctr">
              <a:buFont typeface="Arial" panose="020B0604020202020204" pitchFamily="34" charset="0"/>
            </a:pPr>
            <a:r>
              <a:rPr lang="en-GB" b="1" i="0" u="sng" dirty="0">
                <a:solidFill>
                  <a:schemeClr val="accent6">
                    <a:lumMod val="50000"/>
                  </a:schemeClr>
                </a:solidFill>
                <a:effectLst/>
                <a:latin typeface="Rubik"/>
                <a:hlinkClick r:id="rId7">
                  <a:extLst>
                    <a:ext uri="{A12FA001-AC4F-418D-AE19-62706E023703}">
                      <ahyp:hlinkClr xmlns:ahyp="http://schemas.microsoft.com/office/drawing/2018/hyperlinkcolor" val="tx"/>
                    </a:ext>
                  </a:extLst>
                </a:hlinkClick>
              </a:rPr>
              <a:t>Meeting Aim 1 of the fund - Benefit communities in greatest need of quality green space</a:t>
            </a:r>
            <a:r>
              <a:rPr lang="en-GB" b="1" i="0" dirty="0">
                <a:solidFill>
                  <a:srgbClr val="000000"/>
                </a:solidFill>
                <a:effectLst/>
                <a:latin typeface="Rubik"/>
              </a:rPr>
              <a:t> </a:t>
            </a:r>
          </a:p>
          <a:p>
            <a:pPr algn="ctr">
              <a:buFont typeface="Arial" panose="020B0604020202020204" pitchFamily="34" charset="0"/>
            </a:pPr>
            <a:endParaRPr lang="en-GB" b="1" u="sng" dirty="0">
              <a:solidFill>
                <a:srgbClr val="000000"/>
              </a:solidFill>
              <a:latin typeface="Rubik"/>
            </a:endParaRPr>
          </a:p>
          <a:p>
            <a:pPr algn="ctr"/>
            <a:r>
              <a:rPr lang="en-GB" b="1" i="0" u="sng" dirty="0">
                <a:solidFill>
                  <a:schemeClr val="accent2">
                    <a:lumMod val="75000"/>
                  </a:schemeClr>
                </a:solidFill>
                <a:effectLst/>
                <a:latin typeface="Rubik"/>
                <a:hlinkClick r:id="rId8">
                  <a:extLst>
                    <a:ext uri="{A12FA001-AC4F-418D-AE19-62706E023703}">
                      <ahyp:hlinkClr xmlns:ahyp="http://schemas.microsoft.com/office/drawing/2018/hyperlinkcolor" val="tx"/>
                    </a:ext>
                  </a:extLst>
                </a:hlinkClick>
              </a:rPr>
              <a:t>Meeting Aim 2 of the fund - Tackle our climate and biodiversity emergency</a:t>
            </a:r>
            <a:r>
              <a:rPr lang="en-GB" b="1" i="0" dirty="0">
                <a:solidFill>
                  <a:srgbClr val="000000"/>
                </a:solidFill>
                <a:effectLst/>
                <a:latin typeface="Rubik"/>
              </a:rPr>
              <a:t> </a:t>
            </a:r>
          </a:p>
          <a:p>
            <a:pPr algn="ctr"/>
            <a:endParaRPr lang="en-GB" b="1" u="sng" dirty="0">
              <a:solidFill>
                <a:srgbClr val="000000"/>
              </a:solidFill>
              <a:latin typeface="Rubik"/>
            </a:endParaRPr>
          </a:p>
          <a:p>
            <a:pPr algn="ctr">
              <a:buFont typeface="Arial" panose="020B0604020202020204" pitchFamily="34" charset="0"/>
            </a:pPr>
            <a:r>
              <a:rPr lang="en-GB" b="1" i="0" u="sng" dirty="0">
                <a:solidFill>
                  <a:schemeClr val="accent6">
                    <a:lumMod val="50000"/>
                  </a:schemeClr>
                </a:solidFill>
                <a:effectLst/>
                <a:latin typeface="Rubik"/>
                <a:hlinkClick r:id="rId9">
                  <a:extLst>
                    <a:ext uri="{A12FA001-AC4F-418D-AE19-62706E023703}">
                      <ahyp:hlinkClr xmlns:ahyp="http://schemas.microsoft.com/office/drawing/2018/hyperlinkcolor" val="tx"/>
                    </a:ext>
                  </a:extLst>
                </a:hlinkClick>
              </a:rPr>
              <a:t>Meeting Aim 3 of the fund - Encourage and empower communities to get involved with nature</a:t>
            </a:r>
            <a:endParaRPr lang="en-GB" b="1" dirty="0">
              <a:cs typeface="Calibri"/>
            </a:endParaRPr>
          </a:p>
        </p:txBody>
      </p:sp>
    </p:spTree>
    <p:extLst>
      <p:ext uri="{BB962C8B-B14F-4D97-AF65-F5344CB8AC3E}">
        <p14:creationId xmlns:p14="http://schemas.microsoft.com/office/powerpoint/2010/main" val="383601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1761D88-166B-4CBC-A4DF-CABC6E568CBA}"/>
              </a:ext>
            </a:extLst>
          </p:cNvPr>
          <p:cNvSpPr txBox="1"/>
          <p:nvPr/>
        </p:nvSpPr>
        <p:spPr>
          <a:xfrm>
            <a:off x="1801228" y="222015"/>
            <a:ext cx="1043090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rPr>
              <a:t>Green Spaces Fund Advisors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endParaRPr>
          </a:p>
        </p:txBody>
      </p:sp>
      <p:sp>
        <p:nvSpPr>
          <p:cNvPr id="5" name="TextBox 4">
            <a:extLst>
              <a:ext uri="{FF2B5EF4-FFF2-40B4-BE49-F238E27FC236}">
                <a16:creationId xmlns:a16="http://schemas.microsoft.com/office/drawing/2014/main" id="{6D7733E6-166A-4EA9-9765-BBA058EAB0E3}"/>
              </a:ext>
            </a:extLst>
          </p:cNvPr>
          <p:cNvSpPr txBox="1"/>
          <p:nvPr/>
        </p:nvSpPr>
        <p:spPr>
          <a:xfrm>
            <a:off x="614855" y="1608215"/>
            <a:ext cx="457200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C1B20"/>
              </a:solidFill>
              <a:effectLst/>
              <a:uLnTx/>
              <a:uFillTx/>
              <a:latin typeface="Ubuntu Medium" panose="020B0604030602030204" charset="0"/>
              <a:ea typeface="+mn-ea"/>
              <a:cs typeface="Mitr Medium" panose="00000600000000000000"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C1B20"/>
              </a:solidFill>
              <a:effectLst/>
              <a:uLnTx/>
              <a:uFillTx/>
              <a:latin typeface="Ubuntu Medium" panose="020B0604030602030204" charset="0"/>
              <a:ea typeface="+mn-ea"/>
              <a:cs typeface="Mitr Medium" panose="00000600000000000000"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C1B20"/>
              </a:solidFill>
              <a:effectLst/>
              <a:uLnTx/>
              <a:uFillTx/>
              <a:latin typeface="Ubuntu Medium" panose="020B0604030602030204" charset="0"/>
              <a:ea typeface="+mn-ea"/>
              <a:cs typeface="Mitr Medium" panose="00000600000000000000"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C1B20"/>
              </a:solidFill>
              <a:effectLst/>
              <a:uLnTx/>
              <a:uFillTx/>
              <a:latin typeface="Ubuntu Medium" panose="020B0604030602030204" charset="0"/>
              <a:ea typeface="+mn-ea"/>
              <a:cs typeface="Mitr Medium" panose="00000600000000000000"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C1B20"/>
              </a:solidFill>
              <a:effectLst/>
              <a:uLnTx/>
              <a:uFillTx/>
              <a:latin typeface="Ubuntu Medium" panose="020B0604030602030204" charset="0"/>
              <a:ea typeface="+mn-ea"/>
              <a:cs typeface="Mitr Medium" panose="00000600000000000000"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C1B20"/>
              </a:solidFill>
              <a:effectLst/>
              <a:uLnTx/>
              <a:uFillTx/>
              <a:latin typeface="Ubuntu Medium" panose="020B0604030602030204" charset="0"/>
              <a:ea typeface="+mn-ea"/>
              <a:cs typeface="Mitr Medium" panose="00000600000000000000"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C1B20"/>
              </a:solidFill>
              <a:effectLst/>
              <a:uLnTx/>
              <a:uFillTx/>
              <a:latin typeface="Ubuntu Medium" panose="020B0604030602030204" charset="0"/>
              <a:ea typeface="+mn-ea"/>
              <a:cs typeface="Mitr Medium" panose="00000600000000000000" pitchFamily="2" charset="-34"/>
            </a:endParaRPr>
          </a:p>
        </p:txBody>
      </p:sp>
      <p:pic>
        <p:nvPicPr>
          <p:cNvPr id="6" name="Picture 5">
            <a:extLst>
              <a:ext uri="{FF2B5EF4-FFF2-40B4-BE49-F238E27FC236}">
                <a16:creationId xmlns:a16="http://schemas.microsoft.com/office/drawing/2014/main" id="{5AD83523-BE2F-4362-99D9-BBC20461432D}"/>
              </a:ext>
            </a:extLst>
          </p:cNvPr>
          <p:cNvPicPr>
            <a:picLocks noChangeAspect="1"/>
          </p:cNvPicPr>
          <p:nvPr/>
        </p:nvPicPr>
        <p:blipFill>
          <a:blip r:embed="rId3"/>
          <a:stretch>
            <a:fillRect/>
          </a:stretch>
        </p:blipFill>
        <p:spPr>
          <a:xfrm>
            <a:off x="3516367" y="4327096"/>
            <a:ext cx="1811629" cy="1306280"/>
          </a:xfrm>
          <a:prstGeom prst="rect">
            <a:avLst/>
          </a:prstGeom>
        </p:spPr>
      </p:pic>
      <p:pic>
        <p:nvPicPr>
          <p:cNvPr id="8" name="Picture 7">
            <a:extLst>
              <a:ext uri="{FF2B5EF4-FFF2-40B4-BE49-F238E27FC236}">
                <a16:creationId xmlns:a16="http://schemas.microsoft.com/office/drawing/2014/main" id="{27CF99A4-CE58-45D2-A17B-0649EEC9568E}"/>
              </a:ext>
            </a:extLst>
          </p:cNvPr>
          <p:cNvPicPr>
            <a:picLocks noChangeAspect="1"/>
          </p:cNvPicPr>
          <p:nvPr/>
        </p:nvPicPr>
        <p:blipFill>
          <a:blip r:embed="rId4"/>
          <a:stretch>
            <a:fillRect/>
          </a:stretch>
        </p:blipFill>
        <p:spPr>
          <a:xfrm>
            <a:off x="3268482" y="1498476"/>
            <a:ext cx="1394493" cy="953071"/>
          </a:xfrm>
          <a:prstGeom prst="rect">
            <a:avLst/>
          </a:prstGeom>
        </p:spPr>
      </p:pic>
      <p:pic>
        <p:nvPicPr>
          <p:cNvPr id="9" name="Picture 8">
            <a:extLst>
              <a:ext uri="{FF2B5EF4-FFF2-40B4-BE49-F238E27FC236}">
                <a16:creationId xmlns:a16="http://schemas.microsoft.com/office/drawing/2014/main" id="{B1A2DB7D-DAD3-46BF-809B-767FD1618399}"/>
              </a:ext>
            </a:extLst>
          </p:cNvPr>
          <p:cNvPicPr>
            <a:picLocks noChangeAspect="1"/>
          </p:cNvPicPr>
          <p:nvPr/>
        </p:nvPicPr>
        <p:blipFill>
          <a:blip r:embed="rId5"/>
          <a:stretch>
            <a:fillRect/>
          </a:stretch>
        </p:blipFill>
        <p:spPr>
          <a:xfrm>
            <a:off x="173197" y="4417532"/>
            <a:ext cx="1990229" cy="1347881"/>
          </a:xfrm>
          <a:prstGeom prst="rect">
            <a:avLst/>
          </a:prstGeom>
        </p:spPr>
      </p:pic>
      <p:pic>
        <p:nvPicPr>
          <p:cNvPr id="10" name="Picture 9">
            <a:extLst>
              <a:ext uri="{FF2B5EF4-FFF2-40B4-BE49-F238E27FC236}">
                <a16:creationId xmlns:a16="http://schemas.microsoft.com/office/drawing/2014/main" id="{93389E75-C230-4649-9BB2-35A3634953B8}"/>
              </a:ext>
            </a:extLst>
          </p:cNvPr>
          <p:cNvPicPr>
            <a:picLocks noChangeAspect="1"/>
          </p:cNvPicPr>
          <p:nvPr/>
        </p:nvPicPr>
        <p:blipFill>
          <a:blip r:embed="rId6"/>
          <a:stretch>
            <a:fillRect/>
          </a:stretch>
        </p:blipFill>
        <p:spPr>
          <a:xfrm>
            <a:off x="332572" y="1589938"/>
            <a:ext cx="1468656" cy="770148"/>
          </a:xfrm>
          <a:prstGeom prst="rect">
            <a:avLst/>
          </a:prstGeom>
        </p:spPr>
      </p:pic>
      <p:pic>
        <p:nvPicPr>
          <p:cNvPr id="11" name="Picture 10">
            <a:extLst>
              <a:ext uri="{FF2B5EF4-FFF2-40B4-BE49-F238E27FC236}">
                <a16:creationId xmlns:a16="http://schemas.microsoft.com/office/drawing/2014/main" id="{5ABA8854-271F-4453-BB37-DAF3CB72303F}"/>
              </a:ext>
            </a:extLst>
          </p:cNvPr>
          <p:cNvPicPr>
            <a:picLocks noChangeAspect="1"/>
          </p:cNvPicPr>
          <p:nvPr/>
        </p:nvPicPr>
        <p:blipFill>
          <a:blip r:embed="rId7"/>
          <a:stretch>
            <a:fillRect/>
          </a:stretch>
        </p:blipFill>
        <p:spPr>
          <a:xfrm>
            <a:off x="1857114" y="2681898"/>
            <a:ext cx="1219838" cy="1458303"/>
          </a:xfrm>
          <a:prstGeom prst="rect">
            <a:avLst/>
          </a:prstGeom>
        </p:spPr>
      </p:pic>
      <p:sp>
        <p:nvSpPr>
          <p:cNvPr id="13" name="TextBox 12">
            <a:extLst>
              <a:ext uri="{FF2B5EF4-FFF2-40B4-BE49-F238E27FC236}">
                <a16:creationId xmlns:a16="http://schemas.microsoft.com/office/drawing/2014/main" id="{5E5AF3E6-8E55-483A-9C5E-0898C392B90F}"/>
              </a:ext>
            </a:extLst>
          </p:cNvPr>
          <p:cNvSpPr txBox="1"/>
          <p:nvPr/>
        </p:nvSpPr>
        <p:spPr>
          <a:xfrm>
            <a:off x="5215169" y="1005819"/>
            <a:ext cx="6612629" cy="5170646"/>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rPr>
              <a:t>Who are the advisors?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C1B20"/>
              </a:solidFill>
              <a:latin typeface="Ubuntu Medium" panose="020B0604030602030204" charset="0"/>
              <a:cs typeface="Mitr Medium" panose="00000600000000000000" pitchFamily="2" charset="-34"/>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rPr>
              <a:t>A critical friend to help you complete your application form</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rPr>
              <a:t>From refining ideas to sustainability of a successful project</a:t>
            </a:r>
          </a:p>
          <a:p>
            <a:pPr marL="0" marR="0" lvl="0" indent="0" algn="l" defTabSz="914400" rtl="0" eaLnBrk="1" fontAlgn="auto" latinLnBrk="0" hangingPunct="1">
              <a:spcBef>
                <a:spcPts val="0"/>
              </a:spcBef>
              <a:spcAft>
                <a:spcPts val="0"/>
              </a:spcAft>
              <a:buClrTx/>
              <a:buSzTx/>
              <a:buFontTx/>
              <a:buNone/>
              <a:tabLst/>
              <a:defRPr/>
            </a:pPr>
            <a:endParaRPr kumimoji="0" lang="en-US" b="0"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endParaRPr>
          </a:p>
          <a:p>
            <a:pPr marL="342900" indent="-342900">
              <a:buFont typeface="Arial" panose="020B0604020202020204" pitchFamily="34" charset="0"/>
              <a:buChar char="•"/>
              <a:defRPr/>
            </a:pPr>
            <a:r>
              <a:rPr kumimoji="0" lang="en-US" b="0" i="0" u="none" strike="noStrike" kern="1200" cap="none" spc="0" normalizeH="0" baseline="0" noProof="0" dirty="0">
                <a:ln>
                  <a:noFill/>
                </a:ln>
                <a:solidFill>
                  <a:srgbClr val="1C1B20"/>
                </a:solidFill>
                <a:effectLst/>
                <a:uLnTx/>
                <a:uFillTx/>
                <a:latin typeface="Ubuntu Medium"/>
                <a:cs typeface="Mitr Medium"/>
              </a:rPr>
              <a:t>Targeted engagement: working together with LAs and others, to ensure those </a:t>
            </a:r>
            <a:r>
              <a:rPr lang="en-US" dirty="0">
                <a:solidFill>
                  <a:srgbClr val="1C1B20"/>
                </a:solidFill>
                <a:latin typeface="Ubuntu Medium"/>
                <a:cs typeface="Mitr Medium"/>
              </a:rPr>
              <a:t>who </a:t>
            </a:r>
            <a:r>
              <a:rPr kumimoji="0" lang="en-US" b="0" i="0" u="none" strike="noStrike" kern="1200" cap="none" spc="0" normalizeH="0" baseline="0" noProof="0" dirty="0">
                <a:ln>
                  <a:noFill/>
                </a:ln>
                <a:solidFill>
                  <a:srgbClr val="1C1B20"/>
                </a:solidFill>
                <a:effectLst/>
                <a:uLnTx/>
                <a:uFillTx/>
                <a:latin typeface="Ubuntu Medium"/>
                <a:cs typeface="Mitr Medium"/>
              </a:rPr>
              <a:t>will benefit the most</a:t>
            </a:r>
            <a:r>
              <a:rPr lang="en-US" dirty="0">
                <a:solidFill>
                  <a:srgbClr val="1C1B20"/>
                </a:solidFill>
                <a:latin typeface="Ubuntu Medium"/>
                <a:cs typeface="Mitr Medium"/>
              </a:rPr>
              <a:t> can</a:t>
            </a:r>
            <a:r>
              <a:rPr kumimoji="0" lang="en-US" b="0" i="0" u="none" strike="noStrike" kern="1200" cap="none" spc="0" normalizeH="0" baseline="0" noProof="0" dirty="0">
                <a:ln>
                  <a:noFill/>
                </a:ln>
                <a:solidFill>
                  <a:srgbClr val="1C1B20"/>
                </a:solidFill>
                <a:effectLst/>
                <a:uLnTx/>
                <a:uFillTx/>
                <a:latin typeface="Ubuntu Medium"/>
                <a:cs typeface="Mitr Medium"/>
              </a:rPr>
              <a:t> access the fund</a:t>
            </a:r>
            <a:endParaRPr lang="en-US" b="0" i="0" u="none" strike="noStrike" kern="1200" cap="none" spc="0" normalizeH="0" baseline="0" noProof="0" dirty="0">
              <a:ln>
                <a:noFill/>
              </a:ln>
              <a:solidFill>
                <a:srgbClr val="1C1B20"/>
              </a:solidFill>
              <a:effectLst/>
              <a:uLnTx/>
              <a:uFillTx/>
              <a:latin typeface="Ubuntu Medium"/>
              <a:cs typeface="Mitr Medium"/>
            </a:endParaRPr>
          </a:p>
          <a:p>
            <a:pPr marL="0" marR="0" lvl="0" indent="0" algn="l" defTabSz="914400" rtl="0" eaLnBrk="1" fontAlgn="auto" latinLnBrk="0" hangingPunct="1">
              <a:spcBef>
                <a:spcPts val="0"/>
              </a:spcBef>
              <a:spcAft>
                <a:spcPts val="0"/>
              </a:spcAft>
              <a:buClrTx/>
              <a:buSzTx/>
              <a:buFontTx/>
              <a:buNone/>
              <a:tabLst/>
              <a:defRPr/>
            </a:pPr>
            <a:endParaRPr kumimoji="0" lang="en-US" b="0"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rPr>
              <a:t>Specialisms from a rich partnership </a:t>
            </a:r>
          </a:p>
          <a:p>
            <a:pPr marL="0" marR="0" lvl="0" indent="0" algn="l" defTabSz="914400" rtl="0" eaLnBrk="1" fontAlgn="auto" latinLnBrk="0" hangingPunct="1">
              <a:spcBef>
                <a:spcPts val="0"/>
              </a:spcBef>
              <a:spcAft>
                <a:spcPts val="0"/>
              </a:spcAft>
              <a:buClrTx/>
              <a:buSzTx/>
              <a:buFontTx/>
              <a:buNone/>
              <a:tabLst/>
              <a:defRPr/>
            </a:pPr>
            <a:endParaRPr kumimoji="0" lang="en-US" b="0"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rPr>
              <a:t>Local Authority lead relationships</a:t>
            </a:r>
          </a:p>
          <a:p>
            <a:pPr marL="0" marR="0" lvl="0" indent="0" algn="l" defTabSz="914400" rtl="0" eaLnBrk="1" fontAlgn="auto" latinLnBrk="0" hangingPunct="1">
              <a:spcBef>
                <a:spcPts val="0"/>
              </a:spcBef>
              <a:spcAft>
                <a:spcPts val="0"/>
              </a:spcAft>
              <a:buClrTx/>
              <a:buSzTx/>
              <a:buFontTx/>
              <a:buNone/>
              <a:tabLst/>
              <a:defRPr/>
            </a:pPr>
            <a:endParaRPr kumimoji="0" lang="en-US" b="0"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rPr>
              <a:t>Shared ‘case’ management </a:t>
            </a:r>
            <a:endParaRPr kumimoji="0" lang="en-US" b="1"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1C1B20"/>
              </a:solidFill>
              <a:latin typeface="Ubuntu Medium" panose="020B0604030602030204" charset="0"/>
              <a:cs typeface="Mitr Medium" panose="00000600000000000000" pitchFamily="2" charset="-34"/>
            </a:endParaRPr>
          </a:p>
        </p:txBody>
      </p:sp>
      <p:sp>
        <p:nvSpPr>
          <p:cNvPr id="16" name="Oval 15">
            <a:extLst>
              <a:ext uri="{FF2B5EF4-FFF2-40B4-BE49-F238E27FC236}">
                <a16:creationId xmlns:a16="http://schemas.microsoft.com/office/drawing/2014/main" id="{A5D47211-78BC-4494-9D76-48C555E26C31}"/>
              </a:ext>
            </a:extLst>
          </p:cNvPr>
          <p:cNvSpPr/>
          <p:nvPr/>
        </p:nvSpPr>
        <p:spPr>
          <a:xfrm>
            <a:off x="775422" y="207184"/>
            <a:ext cx="785777" cy="708062"/>
          </a:xfrm>
          <a:prstGeom prst="ellipse">
            <a:avLst/>
          </a:prstGeom>
          <a:solidFill>
            <a:srgbClr val="337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buntu Medium" panose="020B0604030602030204" pitchFamily="34" charset="0"/>
              </a:rPr>
              <a:t>03</a:t>
            </a:r>
          </a:p>
        </p:txBody>
      </p:sp>
      <p:pic>
        <p:nvPicPr>
          <p:cNvPr id="17" name="Picture 16">
            <a:extLst>
              <a:ext uri="{FF2B5EF4-FFF2-40B4-BE49-F238E27FC236}">
                <a16:creationId xmlns:a16="http://schemas.microsoft.com/office/drawing/2014/main" id="{B1F1B4D5-BCCE-4725-9671-B979B9B40C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951642"/>
            <a:ext cx="12192000" cy="1084793"/>
          </a:xfrm>
          <a:prstGeom prst="rect">
            <a:avLst/>
          </a:prstGeom>
        </p:spPr>
      </p:pic>
    </p:spTree>
    <p:extLst>
      <p:ext uri="{BB962C8B-B14F-4D97-AF65-F5344CB8AC3E}">
        <p14:creationId xmlns:p14="http://schemas.microsoft.com/office/powerpoint/2010/main" val="206241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C65695-A7D3-4542-9E53-5AF6546EF6A4}"/>
              </a:ext>
            </a:extLst>
          </p:cNvPr>
          <p:cNvSpPr txBox="1"/>
          <p:nvPr/>
        </p:nvSpPr>
        <p:spPr>
          <a:xfrm>
            <a:off x="4070003" y="2138101"/>
            <a:ext cx="487680" cy="276999"/>
          </a:xfrm>
          <a:prstGeom prst="rect">
            <a:avLst/>
          </a:prstGeom>
          <a:noFill/>
        </p:spPr>
        <p:txBody>
          <a:bodyPr wrap="square" rtlCol="0">
            <a:spAutoFit/>
          </a:bodyPr>
          <a:lstStyle/>
          <a:p>
            <a:pPr algn="ctr"/>
            <a:r>
              <a:rPr lang="en-US" sz="1200">
                <a:solidFill>
                  <a:srgbClr val="F8F9FE"/>
                </a:solidFill>
                <a:latin typeface="Ubuntu Medium" panose="020B0604030602030204" pitchFamily="34" charset="0"/>
                <a:cs typeface="Mitr Medium" panose="00000600000000000000" pitchFamily="2" charset="-34"/>
              </a:rPr>
              <a:t>02</a:t>
            </a:r>
          </a:p>
        </p:txBody>
      </p:sp>
      <p:sp>
        <p:nvSpPr>
          <p:cNvPr id="10" name="TextBox 9">
            <a:extLst>
              <a:ext uri="{FF2B5EF4-FFF2-40B4-BE49-F238E27FC236}">
                <a16:creationId xmlns:a16="http://schemas.microsoft.com/office/drawing/2014/main" id="{FD9E1742-3E76-4E3D-A6BD-218637C66E2C}"/>
              </a:ext>
            </a:extLst>
          </p:cNvPr>
          <p:cNvSpPr txBox="1"/>
          <p:nvPr/>
        </p:nvSpPr>
        <p:spPr>
          <a:xfrm>
            <a:off x="297564" y="361924"/>
            <a:ext cx="10532996" cy="646331"/>
          </a:xfrm>
          <a:prstGeom prst="rect">
            <a:avLst/>
          </a:prstGeom>
          <a:noFill/>
        </p:spPr>
        <p:txBody>
          <a:bodyPr wrap="square" rtlCol="0">
            <a:spAutoFit/>
          </a:bodyPr>
          <a:lstStyle/>
          <a:p>
            <a:r>
              <a:rPr lang="en-US" sz="3600" dirty="0">
                <a:solidFill>
                  <a:srgbClr val="1C1B20"/>
                </a:solidFill>
                <a:latin typeface="Ubuntu Medium" panose="020B0604030602030204" pitchFamily="34" charset="0"/>
                <a:cs typeface="Mitr Light" panose="00000400000000000000" pitchFamily="2" charset="-34"/>
              </a:rPr>
              <a:t>Contact Details: </a:t>
            </a:r>
          </a:p>
        </p:txBody>
      </p:sp>
      <p:graphicFrame>
        <p:nvGraphicFramePr>
          <p:cNvPr id="2" name="Table 1">
            <a:extLst>
              <a:ext uri="{FF2B5EF4-FFF2-40B4-BE49-F238E27FC236}">
                <a16:creationId xmlns:a16="http://schemas.microsoft.com/office/drawing/2014/main" id="{7550FDBB-88E8-4795-B02A-20E2CF7B1E8D}"/>
              </a:ext>
            </a:extLst>
          </p:cNvPr>
          <p:cNvGraphicFramePr>
            <a:graphicFrameLocks noGrp="1"/>
          </p:cNvGraphicFramePr>
          <p:nvPr>
            <p:extLst>
              <p:ext uri="{D42A27DB-BD31-4B8C-83A1-F6EECF244321}">
                <p14:modId xmlns:p14="http://schemas.microsoft.com/office/powerpoint/2010/main" val="2702964779"/>
              </p:ext>
            </p:extLst>
          </p:nvPr>
        </p:nvGraphicFramePr>
        <p:xfrm>
          <a:off x="481263" y="1349578"/>
          <a:ext cx="11389896" cy="4149961"/>
        </p:xfrm>
        <a:graphic>
          <a:graphicData uri="http://schemas.openxmlformats.org/drawingml/2006/table">
            <a:tbl>
              <a:tblPr firstRow="1" firstCol="1" bandRow="1">
                <a:tableStyleId>{16D9F66E-5EB9-4882-86FB-DCBF35E3C3E4}</a:tableStyleId>
              </a:tblPr>
              <a:tblGrid>
                <a:gridCol w="2117085">
                  <a:extLst>
                    <a:ext uri="{9D8B030D-6E8A-4147-A177-3AD203B41FA5}">
                      <a16:colId xmlns:a16="http://schemas.microsoft.com/office/drawing/2014/main" val="1220010156"/>
                    </a:ext>
                  </a:extLst>
                </a:gridCol>
                <a:gridCol w="2117085">
                  <a:extLst>
                    <a:ext uri="{9D8B030D-6E8A-4147-A177-3AD203B41FA5}">
                      <a16:colId xmlns:a16="http://schemas.microsoft.com/office/drawing/2014/main" val="2544961991"/>
                    </a:ext>
                  </a:extLst>
                </a:gridCol>
                <a:gridCol w="3064285">
                  <a:extLst>
                    <a:ext uri="{9D8B030D-6E8A-4147-A177-3AD203B41FA5}">
                      <a16:colId xmlns:a16="http://schemas.microsoft.com/office/drawing/2014/main" val="1511575346"/>
                    </a:ext>
                  </a:extLst>
                </a:gridCol>
                <a:gridCol w="4091441">
                  <a:extLst>
                    <a:ext uri="{9D8B030D-6E8A-4147-A177-3AD203B41FA5}">
                      <a16:colId xmlns:a16="http://schemas.microsoft.com/office/drawing/2014/main" val="3128288021"/>
                    </a:ext>
                  </a:extLst>
                </a:gridCol>
              </a:tblGrid>
              <a:tr h="465716">
                <a:tc>
                  <a:txBody>
                    <a:bodyPr/>
                    <a:lstStyle/>
                    <a:p>
                      <a:pPr algn="l">
                        <a:lnSpc>
                          <a:spcPct val="107000"/>
                        </a:lnSpc>
                        <a:spcAft>
                          <a:spcPts val="800"/>
                        </a:spcAft>
                      </a:pPr>
                      <a:r>
                        <a:rPr lang="en-GB" sz="2000" dirty="0">
                          <a:effectLst/>
                        </a:rPr>
                        <a:t>Areas Covered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2000" dirty="0">
                          <a:effectLst/>
                        </a:rPr>
                        <a:t>Organisation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2000" dirty="0">
                          <a:effectLst/>
                        </a:rPr>
                        <a:t>Specialism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2000" dirty="0">
                          <a:effectLst/>
                        </a:rPr>
                        <a:t>Contact details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extLst>
                  <a:ext uri="{0D108BD9-81ED-4DB2-BD59-A6C34878D82A}">
                    <a16:rowId xmlns:a16="http://schemas.microsoft.com/office/drawing/2014/main" val="540097577"/>
                  </a:ext>
                </a:extLst>
              </a:tr>
              <a:tr h="559916">
                <a:tc>
                  <a:txBody>
                    <a:bodyPr/>
                    <a:lstStyle/>
                    <a:p>
                      <a:pPr algn="l">
                        <a:lnSpc>
                          <a:spcPct val="107000"/>
                        </a:lnSpc>
                        <a:spcAft>
                          <a:spcPts val="800"/>
                        </a:spcAft>
                      </a:pPr>
                      <a:r>
                        <a:rPr lang="en-GB" sz="1400" dirty="0">
                          <a:effectLst/>
                        </a:rPr>
                        <a:t>Bolton</a:t>
                      </a:r>
                    </a:p>
                    <a:p>
                      <a:pPr algn="l">
                        <a:lnSpc>
                          <a:spcPct val="107000"/>
                        </a:lnSpc>
                        <a:spcAft>
                          <a:spcPts val="800"/>
                        </a:spcAft>
                      </a:pPr>
                      <a:r>
                        <a:rPr lang="en-GB" sz="1400" dirty="0">
                          <a:effectLst/>
                        </a:rPr>
                        <a:t>Bury </a:t>
                      </a:r>
                    </a:p>
                    <a:p>
                      <a:pPr algn="l">
                        <a:lnSpc>
                          <a:spcPct val="107000"/>
                        </a:lnSpc>
                        <a:spcAft>
                          <a:spcPts val="8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dirty="0">
                          <a:effectLst/>
                        </a:rPr>
                        <a:t>Lancashire Wildlife Trust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dirty="0">
                          <a:effectLst/>
                        </a:rPr>
                        <a:t>Nature Recovery and Wellbeing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b="1" dirty="0">
                          <a:effectLst/>
                        </a:rPr>
                        <a:t>Emma Smith:</a:t>
                      </a:r>
                    </a:p>
                    <a:p>
                      <a:pPr algn="l">
                        <a:lnSpc>
                          <a:spcPct val="107000"/>
                        </a:lnSpc>
                        <a:spcAft>
                          <a:spcPts val="800"/>
                        </a:spcAft>
                      </a:pPr>
                      <a:r>
                        <a:rPr lang="en-GB" sz="1400" u="sng" dirty="0">
                          <a:effectLst/>
                          <a:hlinkClick r:id="rId3"/>
                        </a:rPr>
                        <a:t>esmith@lancswt.org.uk</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extLst>
                  <a:ext uri="{0D108BD9-81ED-4DB2-BD59-A6C34878D82A}">
                    <a16:rowId xmlns:a16="http://schemas.microsoft.com/office/drawing/2014/main" val="2617117810"/>
                  </a:ext>
                </a:extLst>
              </a:tr>
              <a:tr h="544562">
                <a:tc>
                  <a:txBody>
                    <a:bodyPr/>
                    <a:lstStyle/>
                    <a:p>
                      <a:pPr algn="l">
                        <a:lnSpc>
                          <a:spcPct val="107000"/>
                        </a:lnSpc>
                        <a:spcAft>
                          <a:spcPts val="800"/>
                        </a:spcAft>
                      </a:pPr>
                      <a:r>
                        <a:rPr lang="en-GB" sz="1400" dirty="0">
                          <a:effectLst/>
                        </a:rPr>
                        <a:t>Stockport</a:t>
                      </a:r>
                    </a:p>
                    <a:p>
                      <a:pPr algn="l">
                        <a:lnSpc>
                          <a:spcPct val="107000"/>
                        </a:lnSpc>
                        <a:spcAft>
                          <a:spcPts val="800"/>
                        </a:spcAft>
                      </a:pPr>
                      <a:r>
                        <a:rPr lang="en-GB" sz="1400" dirty="0">
                          <a:effectLst/>
                        </a:rPr>
                        <a:t>Tameside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dirty="0">
                          <a:effectLst/>
                        </a:rPr>
                        <a:t>City of Trees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dirty="0">
                          <a:effectLst/>
                        </a:rPr>
                        <a:t>Tree planting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b="1" dirty="0">
                          <a:effectLst/>
                        </a:rPr>
                        <a:t>Katie Jones, Agnes Allison</a:t>
                      </a:r>
                    </a:p>
                    <a:p>
                      <a:pPr algn="l">
                        <a:lnSpc>
                          <a:spcPct val="107000"/>
                        </a:lnSpc>
                        <a:spcAft>
                          <a:spcPts val="800"/>
                        </a:spcAft>
                      </a:pPr>
                      <a:r>
                        <a:rPr lang="en-GB" sz="1400" dirty="0">
                          <a:effectLst/>
                          <a:hlinkClick r:id="rId4"/>
                        </a:rPr>
                        <a:t>katie@cityoftrees.org.uk</a:t>
                      </a:r>
                      <a:r>
                        <a:rPr lang="en-GB" sz="1400" dirty="0">
                          <a:effectLst/>
                        </a:rPr>
                        <a:t> ; </a:t>
                      </a:r>
                      <a:r>
                        <a:rPr lang="en-GB" sz="1400" dirty="0">
                          <a:effectLst/>
                          <a:hlinkClick r:id="rId5"/>
                        </a:rPr>
                        <a:t>agnes@cityoftrees.org.uk</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extLst>
                  <a:ext uri="{0D108BD9-81ED-4DB2-BD59-A6C34878D82A}">
                    <a16:rowId xmlns:a16="http://schemas.microsoft.com/office/drawing/2014/main" val="2736377816"/>
                  </a:ext>
                </a:extLst>
              </a:tr>
              <a:tr h="551511">
                <a:tc>
                  <a:txBody>
                    <a:bodyPr/>
                    <a:lstStyle/>
                    <a:p>
                      <a:pPr algn="l">
                        <a:lnSpc>
                          <a:spcPct val="107000"/>
                        </a:lnSpc>
                        <a:spcAft>
                          <a:spcPts val="800"/>
                        </a:spcAft>
                      </a:pPr>
                      <a:r>
                        <a:rPr lang="en-GB" sz="1400" dirty="0">
                          <a:effectLst/>
                        </a:rPr>
                        <a:t>Rochdale</a:t>
                      </a:r>
                    </a:p>
                    <a:p>
                      <a:pPr algn="l">
                        <a:lnSpc>
                          <a:spcPct val="107000"/>
                        </a:lnSpc>
                        <a:spcAft>
                          <a:spcPts val="8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dirty="0">
                          <a:effectLst/>
                        </a:rPr>
                        <a:t>Groundwork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dirty="0">
                          <a:effectLst/>
                        </a:rPr>
                        <a:t>Eco Streets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b="1" dirty="0">
                          <a:effectLst/>
                        </a:rPr>
                        <a:t>Lydia Marshall</a:t>
                      </a:r>
                    </a:p>
                    <a:p>
                      <a:pPr algn="l">
                        <a:lnSpc>
                          <a:spcPct val="107000"/>
                        </a:lnSpc>
                        <a:spcAft>
                          <a:spcPts val="800"/>
                        </a:spcAft>
                      </a:pPr>
                      <a:r>
                        <a:rPr lang="en-GB" sz="1400" u="sng" dirty="0">
                          <a:effectLst/>
                          <a:hlinkClick r:id="rId6"/>
                        </a:rPr>
                        <a:t>Lydia.marshall@groundwork.org.uk</a:t>
                      </a:r>
                      <a:endParaRPr lang="en-GB" sz="1400" dirty="0">
                        <a:effectLst/>
                      </a:endParaRPr>
                    </a:p>
                  </a:txBody>
                  <a:tcPr marL="65237" marR="65237" marT="9061" marB="0"/>
                </a:tc>
                <a:extLst>
                  <a:ext uri="{0D108BD9-81ED-4DB2-BD59-A6C34878D82A}">
                    <a16:rowId xmlns:a16="http://schemas.microsoft.com/office/drawing/2014/main" val="2537838370"/>
                  </a:ext>
                </a:extLst>
              </a:tr>
              <a:tr h="56871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dirty="0">
                          <a:effectLst/>
                        </a:rPr>
                        <a:t>Wigan</a:t>
                      </a:r>
                    </a:p>
                    <a:p>
                      <a:pPr algn="l">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dirty="0">
                          <a:effectLst/>
                        </a:rPr>
                        <a:t>Groundwork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dirty="0">
                          <a:effectLst/>
                        </a:rPr>
                        <a:t>Eco Streets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b="1" dirty="0">
                          <a:effectLst/>
                        </a:rPr>
                        <a:t>Steven Hodges</a:t>
                      </a:r>
                    </a:p>
                    <a:p>
                      <a:pPr algn="l">
                        <a:lnSpc>
                          <a:spcPct val="107000"/>
                        </a:lnSpc>
                        <a:spcAft>
                          <a:spcPts val="800"/>
                        </a:spcAft>
                      </a:pPr>
                      <a:r>
                        <a:rPr lang="en-GB" sz="1400" dirty="0">
                          <a:effectLst/>
                          <a:hlinkClick r:id="rId7"/>
                        </a:rPr>
                        <a:t>Stephen.Hodges@groundwork.org.uk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extLst>
                  <a:ext uri="{0D108BD9-81ED-4DB2-BD59-A6C34878D82A}">
                    <a16:rowId xmlns:a16="http://schemas.microsoft.com/office/drawing/2014/main" val="2560143667"/>
                  </a:ext>
                </a:extLst>
              </a:tr>
              <a:tr h="508603">
                <a:tc>
                  <a:txBody>
                    <a:bodyPr/>
                    <a:lstStyle/>
                    <a:p>
                      <a:pPr algn="l">
                        <a:lnSpc>
                          <a:spcPct val="107000"/>
                        </a:lnSpc>
                        <a:spcAft>
                          <a:spcPts val="800"/>
                        </a:spcAft>
                      </a:pPr>
                      <a:r>
                        <a:rPr lang="en-GB" sz="1400" dirty="0">
                          <a:effectLst/>
                        </a:rPr>
                        <a:t>Manchester </a:t>
                      </a:r>
                    </a:p>
                    <a:p>
                      <a:pPr algn="l">
                        <a:lnSpc>
                          <a:spcPct val="107000"/>
                        </a:lnSpc>
                        <a:spcAft>
                          <a:spcPts val="800"/>
                        </a:spcAft>
                      </a:pPr>
                      <a:r>
                        <a:rPr lang="en-GB" sz="1400" dirty="0">
                          <a:effectLst/>
                        </a:rPr>
                        <a:t>Trafford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dirty="0">
                          <a:effectLst/>
                        </a:rPr>
                        <a:t>Sow the City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a:effectLst/>
                        </a:rPr>
                        <a:t>Food Growing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b="1" dirty="0">
                          <a:effectLst/>
                        </a:rPr>
                        <a:t>Kieron McGlasson</a:t>
                      </a:r>
                    </a:p>
                    <a:p>
                      <a:pPr algn="l">
                        <a:lnSpc>
                          <a:spcPct val="107000"/>
                        </a:lnSpc>
                        <a:spcAft>
                          <a:spcPts val="800"/>
                        </a:spcAft>
                      </a:pPr>
                      <a:r>
                        <a:rPr lang="en-GB" sz="1400" dirty="0">
                          <a:effectLst/>
                          <a:hlinkClick r:id="rId8"/>
                        </a:rPr>
                        <a:t>kieron@sowthecity.org</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extLst>
                  <a:ext uri="{0D108BD9-81ED-4DB2-BD59-A6C34878D82A}">
                    <a16:rowId xmlns:a16="http://schemas.microsoft.com/office/drawing/2014/main" val="965535809"/>
                  </a:ext>
                </a:extLst>
              </a:tr>
              <a:tr h="481076">
                <a:tc>
                  <a:txBody>
                    <a:bodyPr/>
                    <a:lstStyle/>
                    <a:p>
                      <a:pPr algn="l">
                        <a:lnSpc>
                          <a:spcPct val="107000"/>
                        </a:lnSpc>
                        <a:spcAft>
                          <a:spcPts val="800"/>
                        </a:spcAft>
                      </a:pPr>
                      <a:r>
                        <a:rPr lang="en-GB" sz="1400" dirty="0">
                          <a:effectLst/>
                        </a:rPr>
                        <a:t>Oldham </a:t>
                      </a:r>
                    </a:p>
                    <a:p>
                      <a:pPr algn="l">
                        <a:lnSpc>
                          <a:spcPct val="107000"/>
                        </a:lnSpc>
                        <a:spcAft>
                          <a:spcPts val="800"/>
                        </a:spcAft>
                      </a:pPr>
                      <a:r>
                        <a:rPr lang="en-GB" sz="1400" dirty="0">
                          <a:effectLst/>
                        </a:rPr>
                        <a:t>Salford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dirty="0">
                          <a:effectLst/>
                        </a:rPr>
                        <a:t>Royal Horticultural Society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dirty="0">
                          <a:effectLst/>
                        </a:rPr>
                        <a:t>Horticulture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37" marR="65237" marT="9061" marB="0"/>
                </a:tc>
                <a:tc>
                  <a:txBody>
                    <a:bodyPr/>
                    <a:lstStyle/>
                    <a:p>
                      <a:pPr algn="l">
                        <a:lnSpc>
                          <a:spcPct val="107000"/>
                        </a:lnSpc>
                        <a:spcAft>
                          <a:spcPts val="800"/>
                        </a:spcAft>
                      </a:pPr>
                      <a:r>
                        <a:rPr lang="en-GB" sz="1400" b="1" dirty="0">
                          <a:effectLst/>
                        </a:rPr>
                        <a:t>Nina Agnew: </a:t>
                      </a:r>
                    </a:p>
                    <a:p>
                      <a:pPr algn="l">
                        <a:lnSpc>
                          <a:spcPct val="107000"/>
                        </a:lnSpc>
                        <a:spcAft>
                          <a:spcPts val="800"/>
                        </a:spcAft>
                      </a:pPr>
                      <a:r>
                        <a:rPr lang="en-GB" sz="1400" u="sng" dirty="0">
                          <a:effectLst/>
                          <a:hlinkClick r:id="rId9"/>
                        </a:rPr>
                        <a:t>ninaagnew@rhs.org.uk</a:t>
                      </a:r>
                      <a:endParaRPr lang="en-GB" sz="1400" dirty="0">
                        <a:effectLst/>
                      </a:endParaRPr>
                    </a:p>
                  </a:txBody>
                  <a:tcPr marL="65237" marR="65237" marT="9061" marB="0"/>
                </a:tc>
                <a:extLst>
                  <a:ext uri="{0D108BD9-81ED-4DB2-BD59-A6C34878D82A}">
                    <a16:rowId xmlns:a16="http://schemas.microsoft.com/office/drawing/2014/main" val="186142382"/>
                  </a:ext>
                </a:extLst>
              </a:tr>
            </a:tbl>
          </a:graphicData>
        </a:graphic>
      </p:graphicFrame>
      <p:pic>
        <p:nvPicPr>
          <p:cNvPr id="7" name="Picture 6">
            <a:extLst>
              <a:ext uri="{FF2B5EF4-FFF2-40B4-BE49-F238E27FC236}">
                <a16:creationId xmlns:a16="http://schemas.microsoft.com/office/drawing/2014/main" id="{7503B525-4189-4122-8F46-B6B007A8848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5708949"/>
            <a:ext cx="12192000" cy="1149051"/>
          </a:xfrm>
          <a:prstGeom prst="rect">
            <a:avLst/>
          </a:prstGeom>
        </p:spPr>
      </p:pic>
    </p:spTree>
    <p:extLst>
      <p:ext uri="{BB962C8B-B14F-4D97-AF65-F5344CB8AC3E}">
        <p14:creationId xmlns:p14="http://schemas.microsoft.com/office/powerpoint/2010/main" val="16752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E1784604-8F07-4DB4-BCD1-4B1EF48570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271" y="1917970"/>
            <a:ext cx="2979830" cy="3022060"/>
          </a:xfrm>
          <a:prstGeom prst="rect">
            <a:avLst/>
          </a:prstGeom>
        </p:spPr>
      </p:pic>
      <p:pic>
        <p:nvPicPr>
          <p:cNvPr id="4" name="Picture Placeholder 3">
            <a:extLst>
              <a:ext uri="{FF2B5EF4-FFF2-40B4-BE49-F238E27FC236}">
                <a16:creationId xmlns:a16="http://schemas.microsoft.com/office/drawing/2014/main" id="{A4A1CBB3-E9CB-4BE5-9A84-18DBE9DB60F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1030287"/>
            <a:ext cx="6765925" cy="4797425"/>
          </a:xfrm>
          <a:custGeom>
            <a:avLst/>
            <a:gdLst>
              <a:gd name="connsiteX0" fmla="*/ 0 w 4796759"/>
              <a:gd name="connsiteY0" fmla="*/ 0 h 2398853"/>
              <a:gd name="connsiteX1" fmla="*/ 4796759 w 4796759"/>
              <a:gd name="connsiteY1" fmla="*/ 0 h 2398853"/>
              <a:gd name="connsiteX2" fmla="*/ 4796759 w 4796759"/>
              <a:gd name="connsiteY2" fmla="*/ 2398853 h 2398853"/>
              <a:gd name="connsiteX3" fmla="*/ 0 w 4796759"/>
              <a:gd name="connsiteY3" fmla="*/ 2398853 h 2398853"/>
            </a:gdLst>
            <a:ahLst/>
            <a:cxnLst>
              <a:cxn ang="0">
                <a:pos x="connsiteX0" y="connsiteY0"/>
              </a:cxn>
              <a:cxn ang="0">
                <a:pos x="connsiteX1" y="connsiteY1"/>
              </a:cxn>
              <a:cxn ang="0">
                <a:pos x="connsiteX2" y="connsiteY2"/>
              </a:cxn>
              <a:cxn ang="0">
                <a:pos x="connsiteX3" y="connsiteY3"/>
              </a:cxn>
            </a:cxnLst>
            <a:rect l="l" t="t" r="r" b="b"/>
            <a:pathLst>
              <a:path w="4796759" h="2398853">
                <a:moveTo>
                  <a:pt x="0" y="0"/>
                </a:moveTo>
                <a:lnTo>
                  <a:pt x="4796759" y="0"/>
                </a:lnTo>
                <a:lnTo>
                  <a:pt x="4796759" y="2398853"/>
                </a:lnTo>
                <a:lnTo>
                  <a:pt x="0" y="2398853"/>
                </a:lnTo>
                <a:close/>
              </a:path>
            </a:pathLst>
          </a:custGeom>
        </p:spPr>
      </p:pic>
      <p:sp>
        <p:nvSpPr>
          <p:cNvPr id="5" name="TextBox 4">
            <a:extLst>
              <a:ext uri="{FF2B5EF4-FFF2-40B4-BE49-F238E27FC236}">
                <a16:creationId xmlns:a16="http://schemas.microsoft.com/office/drawing/2014/main" id="{0762F792-0204-4F67-A4FA-503F69890FF6}"/>
              </a:ext>
            </a:extLst>
          </p:cNvPr>
          <p:cNvSpPr txBox="1"/>
          <p:nvPr/>
        </p:nvSpPr>
        <p:spPr>
          <a:xfrm>
            <a:off x="715961" y="1689680"/>
            <a:ext cx="5334001" cy="3631763"/>
          </a:xfrm>
          <a:prstGeom prst="rect">
            <a:avLst/>
          </a:prstGeom>
          <a:noFill/>
        </p:spPr>
        <p:txBody>
          <a:bodyPr wrap="square" rtlCol="0">
            <a:spAutoFit/>
          </a:bodyPr>
          <a:lstStyle/>
          <a:p>
            <a:pPr algn="ctr"/>
            <a:r>
              <a:rPr lang="en-US" sz="11500">
                <a:solidFill>
                  <a:schemeClr val="bg1"/>
                </a:solidFill>
                <a:effectLst>
                  <a:innerShdw blurRad="63500" dist="25400" dir="18900000">
                    <a:prstClr val="black">
                      <a:alpha val="50000"/>
                    </a:prstClr>
                  </a:innerShdw>
                </a:effectLst>
                <a:latin typeface="Ubuntu Medium" panose="020B0604030602030204" pitchFamily="34" charset="0"/>
                <a:cs typeface="Mitr Medium" panose="00000600000000000000" pitchFamily="2" charset="-34"/>
              </a:rPr>
              <a:t>Thank</a:t>
            </a:r>
            <a:br>
              <a:rPr lang="en-US" sz="11500">
                <a:solidFill>
                  <a:schemeClr val="bg1"/>
                </a:solidFill>
                <a:effectLst>
                  <a:innerShdw blurRad="63500" dist="25400" dir="18900000">
                    <a:prstClr val="black">
                      <a:alpha val="50000"/>
                    </a:prstClr>
                  </a:innerShdw>
                </a:effectLst>
                <a:latin typeface="Ubuntu Medium" panose="020B0604030602030204" pitchFamily="34" charset="0"/>
                <a:cs typeface="Mitr Medium" panose="00000600000000000000" pitchFamily="2" charset="-34"/>
              </a:rPr>
            </a:br>
            <a:r>
              <a:rPr lang="en-US" sz="11500">
                <a:solidFill>
                  <a:schemeClr val="bg1"/>
                </a:solidFill>
                <a:effectLst>
                  <a:innerShdw blurRad="63500" dist="25400" dir="18900000">
                    <a:prstClr val="black">
                      <a:alpha val="50000"/>
                    </a:prstClr>
                  </a:innerShdw>
                </a:effectLst>
                <a:latin typeface="Ubuntu Medium" panose="020B0604030602030204" pitchFamily="34" charset="0"/>
                <a:cs typeface="Mitr Medium" panose="00000600000000000000" pitchFamily="2" charset="-34"/>
              </a:rPr>
              <a:t>You</a:t>
            </a:r>
            <a:endParaRPr lang="en-US" sz="11500" dirty="0">
              <a:solidFill>
                <a:schemeClr val="bg1"/>
              </a:solidFill>
              <a:effectLst>
                <a:innerShdw blurRad="63500" dist="25400" dir="18900000">
                  <a:prstClr val="black">
                    <a:alpha val="50000"/>
                  </a:prstClr>
                </a:innerShdw>
              </a:effectLst>
              <a:latin typeface="Ubuntu Medium" panose="020B0604030602030204" pitchFamily="34" charset="0"/>
              <a:cs typeface="Mitr Medium" panose="00000600000000000000" pitchFamily="2" charset="-34"/>
            </a:endParaRPr>
          </a:p>
        </p:txBody>
      </p:sp>
    </p:spTree>
    <p:extLst>
      <p:ext uri="{BB962C8B-B14F-4D97-AF65-F5344CB8AC3E}">
        <p14:creationId xmlns:p14="http://schemas.microsoft.com/office/powerpoint/2010/main" val="286525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81EDE44-B205-4011-9BCD-DAB77AD09D01}"/>
              </a:ext>
            </a:extLst>
          </p:cNvPr>
          <p:cNvSpPr txBox="1"/>
          <p:nvPr/>
        </p:nvSpPr>
        <p:spPr>
          <a:xfrm>
            <a:off x="638881" y="4501453"/>
            <a:ext cx="10909640" cy="1065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100" b="1" i="0" u="none" strike="noStrike" cap="none" spc="0" normalizeH="0" baseline="0" noProof="0">
                <a:ln>
                  <a:noFill/>
                </a:ln>
                <a:effectLst/>
                <a:uLnTx/>
                <a:uFillTx/>
                <a:latin typeface="+mj-lt"/>
                <a:ea typeface="+mj-ea"/>
                <a:cs typeface="+mj-cs"/>
              </a:rPr>
              <a:t>Tackling the climate and biodiversity </a:t>
            </a:r>
            <a:r>
              <a:rPr lang="en-US" sz="3100" b="1">
                <a:latin typeface="+mj-lt"/>
                <a:ea typeface="+mj-ea"/>
                <a:cs typeface="+mj-cs"/>
              </a:rPr>
              <a:t>emergencies</a:t>
            </a:r>
            <a:r>
              <a:rPr kumimoji="0" lang="en-US" sz="3100" b="1" i="0" u="none" strike="noStrike" cap="none" spc="0" normalizeH="0" baseline="0" noProof="0">
                <a:ln>
                  <a:noFill/>
                </a:ln>
                <a:effectLst/>
                <a:uLnTx/>
                <a:uFillTx/>
                <a:latin typeface="+mj-lt"/>
                <a:ea typeface="+mj-ea"/>
                <a:cs typeface="+mj-cs"/>
              </a:rPr>
              <a:t> in Greater Manchester</a:t>
            </a:r>
          </a:p>
        </p:txBody>
      </p:sp>
      <p:pic>
        <p:nvPicPr>
          <p:cNvPr id="21" name="Picture 20">
            <a:extLst>
              <a:ext uri="{FF2B5EF4-FFF2-40B4-BE49-F238E27FC236}">
                <a16:creationId xmlns:a16="http://schemas.microsoft.com/office/drawing/2014/main" id="{D191F4D8-7539-48F8-A562-DDAF55735CBD}"/>
              </a:ext>
            </a:extLst>
          </p:cNvPr>
          <p:cNvPicPr>
            <a:picLocks noChangeAspect="1"/>
          </p:cNvPicPr>
          <p:nvPr/>
        </p:nvPicPr>
        <p:blipFill>
          <a:blip r:embed="rId3"/>
          <a:stretch>
            <a:fillRect/>
          </a:stretch>
        </p:blipFill>
        <p:spPr>
          <a:xfrm>
            <a:off x="391045" y="320040"/>
            <a:ext cx="5472406" cy="3895344"/>
          </a:xfrm>
          <a:prstGeom prst="rect">
            <a:avLst/>
          </a:prstGeom>
        </p:spPr>
      </p:pic>
      <p:pic>
        <p:nvPicPr>
          <p:cNvPr id="20" name="Content Placeholder 3">
            <a:extLst>
              <a:ext uri="{FF2B5EF4-FFF2-40B4-BE49-F238E27FC236}">
                <a16:creationId xmlns:a16="http://schemas.microsoft.com/office/drawing/2014/main" id="{544F42F8-B6A9-4A8B-AC8F-23957CFE14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503" y="320040"/>
            <a:ext cx="5486402" cy="3895344"/>
          </a:xfrm>
          <a:prstGeom prst="rect">
            <a:avLst/>
          </a:prstGeom>
        </p:spPr>
      </p:pic>
      <p:sp>
        <p:nvSpPr>
          <p:cNvPr id="2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C2B6CDF-2579-480E-931F-EAFE703372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708949"/>
            <a:ext cx="12192000" cy="1149051"/>
          </a:xfrm>
          <a:prstGeom prst="rect">
            <a:avLst/>
          </a:prstGeom>
        </p:spPr>
      </p:pic>
    </p:spTree>
    <p:extLst>
      <p:ext uri="{BB962C8B-B14F-4D97-AF65-F5344CB8AC3E}">
        <p14:creationId xmlns:p14="http://schemas.microsoft.com/office/powerpoint/2010/main" val="269641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EB95A7-030B-454F-AB21-408D74909A53}"/>
              </a:ext>
            </a:extLst>
          </p:cNvPr>
          <p:cNvPicPr>
            <a:picLocks noChangeAspect="1"/>
          </p:cNvPicPr>
          <p:nvPr/>
        </p:nvPicPr>
        <p:blipFill>
          <a:blip r:embed="rId3"/>
          <a:stretch>
            <a:fillRect/>
          </a:stretch>
        </p:blipFill>
        <p:spPr>
          <a:xfrm>
            <a:off x="444017" y="1026717"/>
            <a:ext cx="5235475" cy="4322162"/>
          </a:xfrm>
          <a:prstGeom prst="rect">
            <a:avLst/>
          </a:prstGeom>
        </p:spPr>
      </p:pic>
      <p:sp>
        <p:nvSpPr>
          <p:cNvPr id="18" name="TextBox 17">
            <a:extLst>
              <a:ext uri="{FF2B5EF4-FFF2-40B4-BE49-F238E27FC236}">
                <a16:creationId xmlns:a16="http://schemas.microsoft.com/office/drawing/2014/main" id="{B81EDE44-B205-4011-9BCD-DAB77AD09D01}"/>
              </a:ext>
            </a:extLst>
          </p:cNvPr>
          <p:cNvSpPr txBox="1"/>
          <p:nvPr/>
        </p:nvSpPr>
        <p:spPr>
          <a:xfrm>
            <a:off x="462802" y="555867"/>
            <a:ext cx="47703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C1B20"/>
                </a:solidFill>
                <a:effectLst/>
                <a:uLnTx/>
                <a:uFillTx/>
                <a:latin typeface="Ubuntu Medium" panose="020B0604030602030204" charset="0"/>
                <a:ea typeface="+mn-ea"/>
                <a:cs typeface="Mitr Medium" panose="00000600000000000000" pitchFamily="2" charset="-34"/>
              </a:rPr>
              <a:t>The Mayor’s manifesto commitments </a:t>
            </a:r>
          </a:p>
        </p:txBody>
      </p:sp>
      <p:pic>
        <p:nvPicPr>
          <p:cNvPr id="7" name="Picture 6">
            <a:extLst>
              <a:ext uri="{FF2B5EF4-FFF2-40B4-BE49-F238E27FC236}">
                <a16:creationId xmlns:a16="http://schemas.microsoft.com/office/drawing/2014/main" id="{06897013-FC76-4A17-BD1B-B1F5242700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708949"/>
            <a:ext cx="12192000" cy="1149051"/>
          </a:xfrm>
          <a:prstGeom prst="rect">
            <a:avLst/>
          </a:prstGeom>
        </p:spPr>
      </p:pic>
      <p:graphicFrame>
        <p:nvGraphicFramePr>
          <p:cNvPr id="20" name="TextBox 13">
            <a:extLst>
              <a:ext uri="{FF2B5EF4-FFF2-40B4-BE49-F238E27FC236}">
                <a16:creationId xmlns:a16="http://schemas.microsoft.com/office/drawing/2014/main" id="{30FF4784-A1F7-AE20-734A-B5C1F32B2CC6}"/>
              </a:ext>
            </a:extLst>
          </p:cNvPr>
          <p:cNvGraphicFramePr/>
          <p:nvPr>
            <p:extLst>
              <p:ext uri="{D42A27DB-BD31-4B8C-83A1-F6EECF244321}">
                <p14:modId xmlns:p14="http://schemas.microsoft.com/office/powerpoint/2010/main" val="2887866691"/>
              </p:ext>
            </p:extLst>
          </p:nvPr>
        </p:nvGraphicFramePr>
        <p:xfrm>
          <a:off x="6096000" y="1364567"/>
          <a:ext cx="5552049" cy="40934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6309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B3D7EF-B386-4A67-8DAA-E65BFD01B14B}"/>
              </a:ext>
            </a:extLst>
          </p:cNvPr>
          <p:cNvSpPr/>
          <p:nvPr/>
        </p:nvSpPr>
        <p:spPr>
          <a:xfrm>
            <a:off x="9393731" y="2983295"/>
            <a:ext cx="2398853" cy="2398853"/>
          </a:xfrm>
          <a:prstGeom prst="rect">
            <a:avLst/>
          </a:prstGeom>
          <a:solidFill>
            <a:srgbClr val="337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3EF437B-EFFC-4A32-AF0A-C79D54648F33}"/>
              </a:ext>
            </a:extLst>
          </p:cNvPr>
          <p:cNvSpPr txBox="1"/>
          <p:nvPr/>
        </p:nvSpPr>
        <p:spPr>
          <a:xfrm>
            <a:off x="9393730" y="3221062"/>
            <a:ext cx="23988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8F9FE"/>
                </a:solidFill>
                <a:effectLst/>
                <a:uLnTx/>
                <a:uFillTx/>
                <a:latin typeface="Ubuntu Medium" panose="020B0604030602030204" pitchFamily="34" charset="0"/>
                <a:ea typeface="+mn-ea"/>
                <a:cs typeface="Mitr Light" panose="00000400000000000000" pitchFamily="2" charset="-34"/>
              </a:rPr>
              <a:t>Greater Manchester  Environment Fund</a:t>
            </a:r>
          </a:p>
        </p:txBody>
      </p:sp>
      <p:sp>
        <p:nvSpPr>
          <p:cNvPr id="6" name="Rectangle 5">
            <a:extLst>
              <a:ext uri="{FF2B5EF4-FFF2-40B4-BE49-F238E27FC236}">
                <a16:creationId xmlns:a16="http://schemas.microsoft.com/office/drawing/2014/main" id="{F3D5A012-F4A7-4D2A-B641-562288835F4A}"/>
              </a:ext>
            </a:extLst>
          </p:cNvPr>
          <p:cNvSpPr/>
          <p:nvPr/>
        </p:nvSpPr>
        <p:spPr>
          <a:xfrm>
            <a:off x="9349390" y="3705397"/>
            <a:ext cx="2398853" cy="1517980"/>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90" normalizeH="0" baseline="0" noProof="0" dirty="0" err="1">
                <a:ln>
                  <a:noFill/>
                </a:ln>
                <a:solidFill>
                  <a:srgbClr val="F8F9FE"/>
                </a:solidFill>
                <a:effectLst/>
                <a:uLnTx/>
                <a:uFillTx/>
                <a:latin typeface="LiebeRuth" panose="00000500000000000000" pitchFamily="50" charset="0"/>
                <a:ea typeface="+mn-ea"/>
                <a:cs typeface="Mitr ExtraLight" panose="00000300000000000000" pitchFamily="2" charset="-34"/>
              </a:rPr>
              <a:t>Realising</a:t>
            </a:r>
            <a:r>
              <a:rPr kumimoji="0" lang="en-US" sz="1200" b="0" i="0" u="none" strike="noStrike" kern="1200" cap="none" spc="90" normalizeH="0" baseline="0" noProof="0" dirty="0">
                <a:ln>
                  <a:noFill/>
                </a:ln>
                <a:solidFill>
                  <a:srgbClr val="F8F9FE"/>
                </a:solidFill>
                <a:effectLst/>
                <a:uLnTx/>
                <a:uFillTx/>
                <a:latin typeface="LiebeRuth" panose="00000500000000000000" pitchFamily="50" charset="0"/>
                <a:ea typeface="+mn-ea"/>
                <a:cs typeface="Mitr ExtraLight" panose="00000300000000000000" pitchFamily="2" charset="-34"/>
              </a:rPr>
              <a:t> Greater Manchester’s Ambition for Improving the Natural Environment</a:t>
            </a:r>
          </a:p>
        </p:txBody>
      </p:sp>
      <p:sp>
        <p:nvSpPr>
          <p:cNvPr id="14" name="TextBox 13">
            <a:extLst>
              <a:ext uri="{FF2B5EF4-FFF2-40B4-BE49-F238E27FC236}">
                <a16:creationId xmlns:a16="http://schemas.microsoft.com/office/drawing/2014/main" id="{A1761D88-166B-4CBC-A4DF-CABC6E568CBA}"/>
              </a:ext>
            </a:extLst>
          </p:cNvPr>
          <p:cNvSpPr txBox="1"/>
          <p:nvPr/>
        </p:nvSpPr>
        <p:spPr>
          <a:xfrm>
            <a:off x="443752" y="584442"/>
            <a:ext cx="6551123" cy="547842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C1B20"/>
                </a:solidFill>
                <a:latin typeface="Ubuntu Medium" panose="020B0604030602030204" pitchFamily="34" charset="0"/>
                <a:cs typeface="Mitr Medium" panose="00000600000000000000" pitchFamily="2" charset="-34"/>
              </a:rPr>
              <a:t>Translating this into the aims of the Green Spaces Fund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C1B20"/>
              </a:solidFill>
              <a:effectLst/>
              <a:uLnTx/>
              <a:uFillTx/>
              <a:latin typeface="Ubuntu Medium" panose="020B0604030602030204" pitchFamily="34" charset="0"/>
              <a:cs typeface="Mitr Medium" panose="00000600000000000000" pitchFamily="2" charset="-34"/>
            </a:endParaRPr>
          </a:p>
          <a:p>
            <a:pPr lvl="0"/>
            <a:r>
              <a:rPr lang="en-GB" b="1" dirty="0">
                <a:latin typeface="Ubuntu Medium" panose="020B0604030602030204" pitchFamily="34" charset="0"/>
              </a:rPr>
              <a:t>Aim 1 – Benefit communities in greatest need of quality green space </a:t>
            </a:r>
            <a:r>
              <a:rPr lang="en-GB" b="1" dirty="0">
                <a:solidFill>
                  <a:srgbClr val="FF0000"/>
                </a:solidFill>
                <a:latin typeface="Ubuntu Medium" panose="020B0604030602030204" pitchFamily="34" charset="0"/>
              </a:rPr>
              <a:t>55%</a:t>
            </a:r>
            <a:endParaRPr lang="en-GB" dirty="0">
              <a:solidFill>
                <a:srgbClr val="FF0000"/>
              </a:solidFill>
              <a:latin typeface="Ubuntu Medium" panose="020B0604030602030204" pitchFamily="34" charset="0"/>
            </a:endParaRPr>
          </a:p>
          <a:p>
            <a:pPr marL="285750" lvl="0" indent="-285750">
              <a:buFont typeface="Arial" panose="020B0604020202020204" pitchFamily="34" charset="0"/>
              <a:buChar char="•"/>
            </a:pPr>
            <a:r>
              <a:rPr lang="en-US" dirty="0">
                <a:latin typeface="Ubuntu Medium" panose="020B0604030602030204" pitchFamily="34" charset="0"/>
              </a:rPr>
              <a:t>Target communities where there is poor access to quality green spaces </a:t>
            </a:r>
          </a:p>
          <a:p>
            <a:pPr marL="285750" indent="-285750">
              <a:buFont typeface="Arial" panose="020B0604020202020204" pitchFamily="34" charset="0"/>
              <a:buChar char="•"/>
            </a:pPr>
            <a:r>
              <a:rPr lang="en-US" dirty="0">
                <a:latin typeface="Ubuntu Medium" panose="020B0604030602030204" pitchFamily="34" charset="0"/>
              </a:rPr>
              <a:t>Benefit communities experiencing inequalities</a:t>
            </a:r>
          </a:p>
          <a:p>
            <a:endParaRPr lang="en-US" dirty="0">
              <a:latin typeface="Ubuntu Medium" panose="020B0604030602030204" pitchFamily="34" charset="0"/>
            </a:endParaRPr>
          </a:p>
          <a:p>
            <a:r>
              <a:rPr lang="en-US" b="1" dirty="0">
                <a:latin typeface="Ubuntu Medium" panose="020B0604030602030204" pitchFamily="34" charset="0"/>
              </a:rPr>
              <a:t>Aim 2 – Tackling our climate and biodiversity emergency </a:t>
            </a:r>
            <a:r>
              <a:rPr lang="en-US" b="1" dirty="0">
                <a:solidFill>
                  <a:srgbClr val="FF0000"/>
                </a:solidFill>
                <a:latin typeface="Ubuntu Medium" panose="020B0604030602030204" pitchFamily="34" charset="0"/>
              </a:rPr>
              <a:t>15%</a:t>
            </a:r>
            <a:endParaRPr lang="en-GB" dirty="0">
              <a:solidFill>
                <a:srgbClr val="FF0000"/>
              </a:solidFill>
              <a:latin typeface="Ubuntu Medium" panose="020B0604030602030204" pitchFamily="34" charset="0"/>
            </a:endParaRPr>
          </a:p>
          <a:p>
            <a:pPr marL="285750" indent="-285750">
              <a:buFont typeface="Arial" panose="020B0604020202020204" pitchFamily="34" charset="0"/>
              <a:buChar char="•"/>
            </a:pPr>
            <a:r>
              <a:rPr lang="en-GB" dirty="0">
                <a:latin typeface="Ubuntu Medium"/>
              </a:rPr>
              <a:t>Enhance biodiversity in Greater Manchester’s green spaces and create new green spaces</a:t>
            </a:r>
            <a:endParaRPr lang="en-GB" dirty="0">
              <a:latin typeface="Ubuntu Medium" panose="020B0604030602030204" pitchFamily="34" charset="0"/>
            </a:endParaRPr>
          </a:p>
          <a:p>
            <a:pPr marL="285750" lvl="0" indent="-285750">
              <a:buFont typeface="Arial" panose="020B0604020202020204" pitchFamily="34" charset="0"/>
              <a:buChar char="•"/>
            </a:pPr>
            <a:r>
              <a:rPr lang="en-GB" dirty="0">
                <a:latin typeface="Ubuntu Medium" panose="020B0604030602030204" pitchFamily="34" charset="0"/>
              </a:rPr>
              <a:t>Adapt the city region to climate change</a:t>
            </a:r>
          </a:p>
          <a:p>
            <a:pPr lvl="0"/>
            <a:endParaRPr lang="en-US" dirty="0">
              <a:latin typeface="Ubuntu Medium" panose="020B0604030602030204" pitchFamily="34" charset="0"/>
            </a:endParaRPr>
          </a:p>
          <a:p>
            <a:pPr lvl="0"/>
            <a:r>
              <a:rPr lang="en-US" b="1" dirty="0">
                <a:latin typeface="Ubuntu Medium" panose="020B0604030602030204" pitchFamily="34" charset="0"/>
              </a:rPr>
              <a:t>Aim 3 – </a:t>
            </a:r>
            <a:r>
              <a:rPr lang="en-GB" b="1" dirty="0">
                <a:latin typeface="Ubuntu Medium" panose="020B0604030602030204" pitchFamily="34" charset="0"/>
              </a:rPr>
              <a:t>Encourage and empower communities to get </a:t>
            </a:r>
            <a:r>
              <a:rPr lang="en-GB" b="1" dirty="0">
                <a:solidFill>
                  <a:srgbClr val="FF0000"/>
                </a:solidFill>
                <a:latin typeface="Ubuntu Medium" panose="020B0604030602030204" pitchFamily="34" charset="0"/>
              </a:rPr>
              <a:t>15%</a:t>
            </a:r>
            <a:r>
              <a:rPr lang="en-GB" b="1" dirty="0">
                <a:latin typeface="Ubuntu Medium" panose="020B0604030602030204" pitchFamily="34" charset="0"/>
              </a:rPr>
              <a:t> involved in nature</a:t>
            </a:r>
            <a:endParaRPr lang="en-US" b="1" dirty="0">
              <a:latin typeface="Ubuntu Medium" panose="020B0604030602030204" pitchFamily="34" charset="0"/>
            </a:endParaRPr>
          </a:p>
          <a:p>
            <a:pPr marL="285750" indent="-285750">
              <a:buFont typeface="Arial" panose="020B0604020202020204" pitchFamily="34" charset="0"/>
              <a:buChar char="•"/>
            </a:pPr>
            <a:r>
              <a:rPr lang="en-US" dirty="0">
                <a:latin typeface="Ubuntu Medium"/>
              </a:rPr>
              <a:t>Connect communities with nature</a:t>
            </a:r>
          </a:p>
          <a:p>
            <a:pPr marL="285750" lvl="0" indent="-285750">
              <a:buFont typeface="Arial" panose="020B0604020202020204" pitchFamily="34" charset="0"/>
              <a:buChar char="•"/>
            </a:pPr>
            <a:endParaRPr lang="en-GB" dirty="0">
              <a:latin typeface="Ubuntu Medium" panose="020B06040306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C1B20"/>
              </a:solidFill>
              <a:effectLst/>
              <a:uLnTx/>
              <a:uFillTx/>
              <a:latin typeface="Ubuntu Medium" panose="020B0604030602030204" pitchFamily="34" charset="0"/>
              <a:cs typeface="Mitr Medium" panose="00000600000000000000" pitchFamily="2" charset="-34"/>
            </a:endParaRPr>
          </a:p>
        </p:txBody>
      </p:sp>
      <p:pic>
        <p:nvPicPr>
          <p:cNvPr id="17" name="Picture Placeholder 16">
            <a:extLst>
              <a:ext uri="{FF2B5EF4-FFF2-40B4-BE49-F238E27FC236}">
                <a16:creationId xmlns:a16="http://schemas.microsoft.com/office/drawing/2014/main" id="{6E40F7C7-9FC7-4171-8CA8-C79078C19FB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9393729" y="584442"/>
            <a:ext cx="2398853" cy="2398853"/>
          </a:xfrm>
        </p:spPr>
      </p:pic>
      <p:pic>
        <p:nvPicPr>
          <p:cNvPr id="10" name="Picture Placeholder 9" descr="A close up of flowers&#10;&#10;Description automatically generated with low confidence">
            <a:extLst>
              <a:ext uri="{FF2B5EF4-FFF2-40B4-BE49-F238E27FC236}">
                <a16:creationId xmlns:a16="http://schemas.microsoft.com/office/drawing/2014/main" id="{A56FFCA7-6FEF-4BE1-9904-8E1ED4AC2EB7}"/>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6994875" y="584442"/>
            <a:ext cx="2398853" cy="4797706"/>
          </a:xfrm>
        </p:spPr>
      </p:pic>
      <p:pic>
        <p:nvPicPr>
          <p:cNvPr id="11" name="Picture 10">
            <a:extLst>
              <a:ext uri="{FF2B5EF4-FFF2-40B4-BE49-F238E27FC236}">
                <a16:creationId xmlns:a16="http://schemas.microsoft.com/office/drawing/2014/main" id="{DD56BE69-1C16-42B9-9629-FBA8B0E3A3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708949"/>
            <a:ext cx="12192000" cy="1149051"/>
          </a:xfrm>
          <a:prstGeom prst="rect">
            <a:avLst/>
          </a:prstGeom>
        </p:spPr>
      </p:pic>
    </p:spTree>
    <p:extLst>
      <p:ext uri="{BB962C8B-B14F-4D97-AF65-F5344CB8AC3E}">
        <p14:creationId xmlns:p14="http://schemas.microsoft.com/office/powerpoint/2010/main" val="272161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671CB0C-060F-A861-7A8A-259E64AF6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0237"/>
            <a:ext cx="12192000" cy="1147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836C66FB-4EB8-0303-DF15-FA416637DE4A}"/>
              </a:ext>
            </a:extLst>
          </p:cNvPr>
          <p:cNvSpPr txBox="1"/>
          <p:nvPr/>
        </p:nvSpPr>
        <p:spPr>
          <a:xfrm>
            <a:off x="276327" y="327248"/>
            <a:ext cx="1043090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rPr>
              <a:t>Criteria</a:t>
            </a:r>
          </a:p>
        </p:txBody>
      </p:sp>
      <p:sp>
        <p:nvSpPr>
          <p:cNvPr id="7" name="TextBox 2">
            <a:extLst>
              <a:ext uri="{FF2B5EF4-FFF2-40B4-BE49-F238E27FC236}">
                <a16:creationId xmlns:a16="http://schemas.microsoft.com/office/drawing/2014/main" id="{98A0CC6F-EDC8-0523-AEF4-7971AE6268CA}"/>
              </a:ext>
            </a:extLst>
          </p:cNvPr>
          <p:cNvSpPr txBox="1"/>
          <p:nvPr/>
        </p:nvSpPr>
        <p:spPr>
          <a:xfrm>
            <a:off x="445477" y="1028343"/>
            <a:ext cx="11113477" cy="480131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85623"/>
                </a:solidFill>
                <a:cs typeface="Calibri"/>
              </a:rPr>
              <a:t>Applications will be prioritised from projects</a:t>
            </a:r>
            <a:r>
              <a:rPr lang="en-GB" b="1" dirty="0">
                <a:solidFill>
                  <a:srgbClr val="385623"/>
                </a:solidFill>
                <a:cs typeface="Calibri"/>
              </a:rPr>
              <a:t> </a:t>
            </a:r>
            <a:r>
              <a:rPr lang="en-GB" b="1" dirty="0">
                <a:solidFill>
                  <a:srgbClr val="385623"/>
                </a:solidFill>
                <a:highlight>
                  <a:srgbClr val="00FF00"/>
                </a:highlight>
                <a:cs typeface="Calibri"/>
              </a:rPr>
              <a:t>which will benefit communities experiencing inequalities </a:t>
            </a:r>
            <a:r>
              <a:rPr lang="en-GB" dirty="0">
                <a:solidFill>
                  <a:srgbClr val="385623"/>
                </a:solidFill>
                <a:cs typeface="Calibri"/>
              </a:rPr>
              <a:t>(for example those in areas with high levels of deprivation) </a:t>
            </a:r>
            <a:r>
              <a:rPr lang="en-GB" b="1" dirty="0">
                <a:solidFill>
                  <a:srgbClr val="385623"/>
                </a:solidFill>
                <a:highlight>
                  <a:srgbClr val="00FF00"/>
                </a:highlight>
                <a:cs typeface="Calibri"/>
              </a:rPr>
              <a:t>and lacking access to quality green space </a:t>
            </a:r>
            <a:r>
              <a:rPr lang="en-GB" dirty="0">
                <a:solidFill>
                  <a:srgbClr val="385623"/>
                </a:solidFill>
                <a:cs typeface="Calibri"/>
              </a:rPr>
              <a:t>(for example in areas without a public park nearby or lacking greenery).  </a:t>
            </a:r>
          </a:p>
          <a:p>
            <a:endParaRPr lang="en-GB" dirty="0">
              <a:solidFill>
                <a:srgbClr val="385623"/>
              </a:solidFill>
              <a:ea typeface="Calibri"/>
              <a:cs typeface="Calibri"/>
            </a:endParaRPr>
          </a:p>
          <a:p>
            <a:r>
              <a:rPr lang="en-GB" dirty="0">
                <a:solidFill>
                  <a:srgbClr val="385623"/>
                </a:solidFill>
                <a:cs typeface="Calibri"/>
              </a:rPr>
              <a:t>We will prioritise project proposals in areas of high deprivation, as indicated by the </a:t>
            </a:r>
            <a:r>
              <a:rPr lang="en-GB" dirty="0">
                <a:cs typeface="Calibri"/>
                <a:hlinkClick r:id="rId3"/>
              </a:rPr>
              <a:t>index of multiple deprivation</a:t>
            </a:r>
            <a:r>
              <a:rPr lang="en-GB" dirty="0">
                <a:solidFill>
                  <a:srgbClr val="385623"/>
                </a:solidFill>
                <a:cs typeface="Calibri"/>
              </a:rPr>
              <a:t>.</a:t>
            </a:r>
            <a:r>
              <a:rPr lang="en-GB" dirty="0">
                <a:solidFill>
                  <a:srgbClr val="FF0000"/>
                </a:solidFill>
                <a:cs typeface="Calibri"/>
              </a:rPr>
              <a:t> </a:t>
            </a:r>
            <a:r>
              <a:rPr lang="en-GB" dirty="0">
                <a:solidFill>
                  <a:srgbClr val="385623"/>
                </a:solidFill>
                <a:cs typeface="Calibri"/>
              </a:rPr>
              <a:t>Applications are open to all but we want to target the fund toward communities in greatest need, with poor access to quality green and blue space, or on green space adjacent to these communities. </a:t>
            </a:r>
            <a:endParaRPr lang="en-US" dirty="0">
              <a:solidFill>
                <a:srgbClr val="385623"/>
              </a:solidFill>
              <a:cs typeface="Calibri"/>
            </a:endParaRPr>
          </a:p>
          <a:p>
            <a:endParaRPr lang="en-US" dirty="0">
              <a:solidFill>
                <a:srgbClr val="385623"/>
              </a:solidFill>
              <a:cs typeface="Calibri"/>
            </a:endParaRPr>
          </a:p>
          <a:p>
            <a:r>
              <a:rPr lang="en-GB" dirty="0"/>
              <a:t>You can use the IMD mapping tool and the Natural England Green Infrastructure map to see if your project location meets the criteria</a:t>
            </a:r>
          </a:p>
          <a:p>
            <a:endParaRPr lang="en-GB" dirty="0"/>
          </a:p>
          <a:p>
            <a:r>
              <a:rPr lang="en-GB" dirty="0"/>
              <a:t>IMD: </a:t>
            </a:r>
            <a:r>
              <a:rPr lang="en-GB" dirty="0">
                <a:solidFill>
                  <a:schemeClr val="accent1"/>
                </a:solidFill>
                <a:hlinkClick r:id="rId4">
                  <a:extLst>
                    <a:ext uri="{A12FA001-AC4F-418D-AE19-62706E023703}">
                      <ahyp:hlinkClr xmlns:ahyp="http://schemas.microsoft.com/office/drawing/2018/hyperlinkcolor" val="tx"/>
                    </a:ext>
                  </a:extLst>
                </a:hlinkClick>
              </a:rPr>
              <a:t>https://imd-bypostcode.opendatacommunities.org/imd/2019</a:t>
            </a:r>
            <a:endParaRPr lang="en-GB" dirty="0">
              <a:solidFill>
                <a:schemeClr val="accent1"/>
              </a:solidFill>
            </a:endParaRPr>
          </a:p>
          <a:p>
            <a:endParaRPr lang="en-GB" dirty="0"/>
          </a:p>
          <a:p>
            <a:r>
              <a:rPr lang="en-GB" dirty="0"/>
              <a:t>Access to Greenspace: </a:t>
            </a:r>
            <a:r>
              <a:rPr lang="en-GB" dirty="0">
                <a:hlinkClick r:id="rId5"/>
              </a:rPr>
              <a:t>https://designatedsites.naturalengland.org.uk/GreenInfrastructure/Map.aspx</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36303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C65695-A7D3-4542-9E53-5AF6546EF6A4}"/>
              </a:ext>
            </a:extLst>
          </p:cNvPr>
          <p:cNvSpPr txBox="1"/>
          <p:nvPr/>
        </p:nvSpPr>
        <p:spPr>
          <a:xfrm>
            <a:off x="4070003" y="2138101"/>
            <a:ext cx="487680" cy="276999"/>
          </a:xfrm>
          <a:prstGeom prst="rect">
            <a:avLst/>
          </a:prstGeom>
          <a:noFill/>
        </p:spPr>
        <p:txBody>
          <a:bodyPr wrap="square" rtlCol="0">
            <a:spAutoFit/>
          </a:bodyPr>
          <a:lstStyle/>
          <a:p>
            <a:pPr algn="ctr"/>
            <a:r>
              <a:rPr lang="en-US" sz="1200">
                <a:solidFill>
                  <a:srgbClr val="F8F9FE"/>
                </a:solidFill>
                <a:latin typeface="Ubuntu Medium" panose="020B0604030602030204" pitchFamily="34" charset="0"/>
                <a:cs typeface="Mitr Medium" panose="00000600000000000000" pitchFamily="2" charset="-34"/>
              </a:rPr>
              <a:t>02</a:t>
            </a:r>
          </a:p>
        </p:txBody>
      </p:sp>
      <p:sp>
        <p:nvSpPr>
          <p:cNvPr id="2" name="TextBox 1">
            <a:extLst>
              <a:ext uri="{FF2B5EF4-FFF2-40B4-BE49-F238E27FC236}">
                <a16:creationId xmlns:a16="http://schemas.microsoft.com/office/drawing/2014/main" id="{19CDE884-0F73-60DA-1AA3-BBDC6DE31C03}"/>
              </a:ext>
            </a:extLst>
          </p:cNvPr>
          <p:cNvSpPr txBox="1"/>
          <p:nvPr/>
        </p:nvSpPr>
        <p:spPr>
          <a:xfrm>
            <a:off x="533400" y="678916"/>
            <a:ext cx="11125199"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solidFill>
                  <a:srgbClr val="385623"/>
                </a:solidFill>
                <a:cs typeface="Calibri"/>
              </a:rPr>
              <a:t>Organisations</a:t>
            </a:r>
            <a:r>
              <a:rPr lang="en-US" b="1" dirty="0">
                <a:solidFill>
                  <a:srgbClr val="385623"/>
                </a:solidFill>
                <a:cs typeface="Calibri"/>
              </a:rPr>
              <a:t> </a:t>
            </a:r>
            <a:endParaRPr lang="en-GB" dirty="0">
              <a:solidFill>
                <a:srgbClr val="385623"/>
              </a:solidFill>
              <a:cs typeface="Calibri"/>
            </a:endParaRPr>
          </a:p>
          <a:p>
            <a:r>
              <a:rPr lang="en-GB" dirty="0">
                <a:solidFill>
                  <a:srgbClr val="385623"/>
                </a:solidFill>
                <a:cs typeface="Calibri"/>
              </a:rPr>
              <a:t>Applications are open to</a:t>
            </a:r>
            <a:r>
              <a:rPr lang="en-GB" sz="800" dirty="0"/>
              <a:t> </a:t>
            </a:r>
            <a:r>
              <a:rPr lang="en-GB" dirty="0">
                <a:solidFill>
                  <a:srgbClr val="385623"/>
                </a:solidFill>
                <a:cs typeface="Calibri"/>
              </a:rPr>
              <a:t>:</a:t>
            </a:r>
            <a:endParaRPr lang="en-GB" dirty="0">
              <a:solidFill>
                <a:srgbClr val="385623"/>
              </a:solidFill>
              <a:ea typeface="Calibri"/>
              <a:cs typeface="Calibri"/>
            </a:endParaRPr>
          </a:p>
          <a:p>
            <a:pPr marL="285750" indent="-285750">
              <a:buFont typeface="Arial"/>
              <a:buChar char="•"/>
            </a:pPr>
            <a:r>
              <a:rPr lang="en-GB" dirty="0">
                <a:solidFill>
                  <a:srgbClr val="385623"/>
                </a:solidFill>
                <a:cs typeface="Calibri"/>
              </a:rPr>
              <a:t>Community Groups, associated or unincorporated community associations</a:t>
            </a:r>
            <a:r>
              <a:rPr lang="en-GB" sz="800" dirty="0"/>
              <a:t> </a:t>
            </a:r>
            <a:endParaRPr lang="en-GB" sz="800" dirty="0">
              <a:ea typeface="Calibri"/>
              <a:cs typeface="Calibri"/>
            </a:endParaRPr>
          </a:p>
          <a:p>
            <a:pPr marL="285750" indent="-285750">
              <a:buFont typeface="Arial"/>
              <a:buChar char="•"/>
            </a:pPr>
            <a:r>
              <a:rPr lang="en-GB" dirty="0">
                <a:solidFill>
                  <a:srgbClr val="385623"/>
                </a:solidFill>
                <a:cs typeface="Calibri"/>
              </a:rPr>
              <a:t>Registered charities, including Charitable Incorporated Organisations (CIOs) </a:t>
            </a:r>
            <a:endParaRPr lang="en-GB" dirty="0">
              <a:solidFill>
                <a:srgbClr val="385623"/>
              </a:solidFill>
              <a:ea typeface="Calibri" panose="020F0502020204030204"/>
              <a:cs typeface="Calibri"/>
            </a:endParaRPr>
          </a:p>
          <a:p>
            <a:pPr marL="285750" indent="-285750">
              <a:buFont typeface="Arial"/>
              <a:buChar char="•"/>
            </a:pPr>
            <a:r>
              <a:rPr lang="en-GB" dirty="0">
                <a:solidFill>
                  <a:srgbClr val="385623"/>
                </a:solidFill>
                <a:cs typeface="Calibri"/>
              </a:rPr>
              <a:t>Social Enterprises or Community Benefit Societies</a:t>
            </a:r>
            <a:endParaRPr lang="en-GB" dirty="0">
              <a:solidFill>
                <a:srgbClr val="385623"/>
              </a:solidFill>
              <a:ea typeface="Calibri"/>
              <a:cs typeface="Calibri"/>
            </a:endParaRPr>
          </a:p>
          <a:p>
            <a:pPr marL="285750" indent="-285750">
              <a:buFont typeface="Arial"/>
              <a:buChar char="•"/>
            </a:pPr>
            <a:r>
              <a:rPr lang="en-GB" dirty="0">
                <a:solidFill>
                  <a:srgbClr val="385623"/>
                </a:solidFill>
                <a:cs typeface="Calibri"/>
              </a:rPr>
              <a:t>Community Interest Companies (CICs) </a:t>
            </a:r>
            <a:endParaRPr lang="en-GB" dirty="0">
              <a:solidFill>
                <a:srgbClr val="385623"/>
              </a:solidFill>
              <a:ea typeface="Calibri"/>
              <a:cs typeface="Calibri"/>
            </a:endParaRPr>
          </a:p>
          <a:p>
            <a:pPr marL="285750" indent="-285750">
              <a:buFont typeface="Arial"/>
              <a:buChar char="•"/>
            </a:pPr>
            <a:r>
              <a:rPr lang="en-GB" dirty="0">
                <a:solidFill>
                  <a:srgbClr val="385623"/>
                </a:solidFill>
                <a:cs typeface="Calibri"/>
              </a:rPr>
              <a:t>Tenant and or Resident Associations </a:t>
            </a:r>
            <a:endParaRPr lang="en-GB" dirty="0">
              <a:solidFill>
                <a:srgbClr val="385623"/>
              </a:solidFill>
              <a:ea typeface="Calibri"/>
              <a:cs typeface="Calibri"/>
            </a:endParaRPr>
          </a:p>
          <a:p>
            <a:pPr marL="285750" indent="-285750">
              <a:buFont typeface="Arial"/>
              <a:buChar char="•"/>
            </a:pPr>
            <a:r>
              <a:rPr lang="en-GB" dirty="0">
                <a:solidFill>
                  <a:srgbClr val="385623"/>
                </a:solidFill>
                <a:cs typeface="Calibri"/>
              </a:rPr>
              <a:t>Schools and academy trusts </a:t>
            </a:r>
            <a:endParaRPr lang="en-GB" dirty="0">
              <a:solidFill>
                <a:srgbClr val="385623"/>
              </a:solidFill>
              <a:ea typeface="Calibri"/>
              <a:cs typeface="Calibri"/>
            </a:endParaRPr>
          </a:p>
          <a:p>
            <a:endParaRPr lang="en-GB" dirty="0">
              <a:solidFill>
                <a:srgbClr val="385623"/>
              </a:solidFill>
              <a:ea typeface="Calibri"/>
              <a:cs typeface="Calibri"/>
            </a:endParaRPr>
          </a:p>
          <a:p>
            <a:r>
              <a:rPr lang="en-GB" b="1" dirty="0">
                <a:solidFill>
                  <a:srgbClr val="385623"/>
                </a:solidFill>
                <a:cs typeface="Calibri"/>
              </a:rPr>
              <a:t>Accountable bodies - </a:t>
            </a:r>
            <a:r>
              <a:rPr lang="en-GB" dirty="0">
                <a:solidFill>
                  <a:srgbClr val="385623"/>
                </a:solidFill>
                <a:cs typeface="Calibri"/>
              </a:rPr>
              <a:t>The following organisations can act as accountable bodies to support an application from a community group or organisation listed above:</a:t>
            </a:r>
            <a:endParaRPr lang="en-GB" dirty="0">
              <a:solidFill>
                <a:srgbClr val="385623"/>
              </a:solidFill>
              <a:ea typeface="Calibri"/>
              <a:cs typeface="Calibri"/>
            </a:endParaRPr>
          </a:p>
          <a:p>
            <a:endParaRPr lang="en-GB" dirty="0">
              <a:solidFill>
                <a:srgbClr val="385623"/>
              </a:solidFill>
              <a:cs typeface="Calibri"/>
            </a:endParaRPr>
          </a:p>
          <a:p>
            <a:pPr marL="285750" indent="-285750">
              <a:buFont typeface="Arial"/>
              <a:buChar char="•"/>
            </a:pPr>
            <a:r>
              <a:rPr lang="en-GB" dirty="0">
                <a:solidFill>
                  <a:srgbClr val="385623"/>
                </a:solidFill>
                <a:cs typeface="Calibri"/>
              </a:rPr>
              <a:t>Registered housing providers</a:t>
            </a:r>
            <a:endParaRPr lang="en-GB" i="1" dirty="0">
              <a:solidFill>
                <a:srgbClr val="385623"/>
              </a:solidFill>
              <a:cs typeface="Calibri"/>
            </a:endParaRPr>
          </a:p>
          <a:p>
            <a:pPr marL="285750" indent="-285750">
              <a:buFont typeface="Arial"/>
              <a:buChar char="•"/>
            </a:pPr>
            <a:r>
              <a:rPr lang="en-GB" dirty="0">
                <a:solidFill>
                  <a:srgbClr val="385623"/>
                </a:solidFill>
                <a:cs typeface="Calibri"/>
              </a:rPr>
              <a:t>Local authorities </a:t>
            </a:r>
            <a:r>
              <a:rPr lang="en-GB" i="1" dirty="0">
                <a:solidFill>
                  <a:srgbClr val="385623"/>
                </a:solidFill>
                <a:cs typeface="Calibri"/>
              </a:rPr>
              <a:t> </a:t>
            </a:r>
            <a:endParaRPr lang="en-GB" i="1" dirty="0">
              <a:solidFill>
                <a:srgbClr val="385623"/>
              </a:solidFill>
              <a:ea typeface="Calibri"/>
              <a:cs typeface="Calibri"/>
            </a:endParaRPr>
          </a:p>
          <a:p>
            <a:pPr marL="285750" indent="-285750">
              <a:buFont typeface="Arial"/>
              <a:buChar char="•"/>
            </a:pPr>
            <a:r>
              <a:rPr lang="en-GB" dirty="0">
                <a:solidFill>
                  <a:srgbClr val="385623"/>
                </a:solidFill>
                <a:cs typeface="Calibri"/>
              </a:rPr>
              <a:t>Local parish councils </a:t>
            </a:r>
            <a:endParaRPr lang="en-GB" i="1" dirty="0">
              <a:solidFill>
                <a:srgbClr val="385623"/>
              </a:solidFill>
              <a:ea typeface="Calibri" panose="020F0502020204030204"/>
              <a:cs typeface="Calibri"/>
            </a:endParaRPr>
          </a:p>
          <a:p>
            <a:pPr marL="285750" indent="-285750">
              <a:buFont typeface="Arial"/>
              <a:buChar char="•"/>
            </a:pPr>
            <a:endParaRPr lang="en-GB" dirty="0">
              <a:solidFill>
                <a:srgbClr val="385623"/>
              </a:solidFill>
              <a:cs typeface="Calibri"/>
            </a:endParaRPr>
          </a:p>
          <a:p>
            <a:r>
              <a:rPr lang="en-GB" dirty="0">
                <a:solidFill>
                  <a:srgbClr val="385623"/>
                </a:solidFill>
                <a:cs typeface="Calibri"/>
              </a:rPr>
              <a:t>By acting as an accountable body, these organisations will take on the legal responsibility for the project and would be financially accountable for any grant that is distributed to their partner organisation. </a:t>
            </a:r>
            <a:endParaRPr lang="en-GB" dirty="0">
              <a:solidFill>
                <a:srgbClr val="385623"/>
              </a:solidFill>
              <a:ea typeface="Calibri"/>
              <a:cs typeface="Calibri"/>
            </a:endParaRPr>
          </a:p>
          <a:p>
            <a:endParaRPr lang="en-GB" dirty="0"/>
          </a:p>
        </p:txBody>
      </p:sp>
      <p:sp>
        <p:nvSpPr>
          <p:cNvPr id="13" name="TextBox 12">
            <a:extLst>
              <a:ext uri="{FF2B5EF4-FFF2-40B4-BE49-F238E27FC236}">
                <a16:creationId xmlns:a16="http://schemas.microsoft.com/office/drawing/2014/main" id="{D25E5C72-2DAC-4937-B05E-E5382E988F1E}"/>
              </a:ext>
            </a:extLst>
          </p:cNvPr>
          <p:cNvSpPr txBox="1"/>
          <p:nvPr/>
        </p:nvSpPr>
        <p:spPr>
          <a:xfrm>
            <a:off x="193431" y="230721"/>
            <a:ext cx="104309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rPr>
              <a:t>Eligibility </a:t>
            </a:r>
          </a:p>
        </p:txBody>
      </p:sp>
      <p:pic>
        <p:nvPicPr>
          <p:cNvPr id="7" name="Picture 6">
            <a:extLst>
              <a:ext uri="{FF2B5EF4-FFF2-40B4-BE49-F238E27FC236}">
                <a16:creationId xmlns:a16="http://schemas.microsoft.com/office/drawing/2014/main" id="{34046122-CCB5-4B4E-857D-79F086A7F4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708949"/>
            <a:ext cx="12192000" cy="1149051"/>
          </a:xfrm>
          <a:prstGeom prst="rect">
            <a:avLst/>
          </a:prstGeom>
        </p:spPr>
      </p:pic>
    </p:spTree>
    <p:extLst>
      <p:ext uri="{BB962C8B-B14F-4D97-AF65-F5344CB8AC3E}">
        <p14:creationId xmlns:p14="http://schemas.microsoft.com/office/powerpoint/2010/main" val="163268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3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CFFF290-504F-474D-AD44-E98F299C7289}"/>
              </a:ext>
            </a:extLst>
          </p:cNvPr>
          <p:cNvSpPr txBox="1"/>
          <p:nvPr/>
        </p:nvSpPr>
        <p:spPr>
          <a:xfrm>
            <a:off x="6657715" y="467271"/>
            <a:ext cx="4195674" cy="2052522"/>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4300" b="1" i="0" u="none" strike="noStrike" kern="1200" cap="none" spc="0" normalizeH="0" baseline="0" noProof="0">
                <a:ln>
                  <a:noFill/>
                </a:ln>
                <a:solidFill>
                  <a:schemeClr val="tx1"/>
                </a:solidFill>
                <a:effectLst/>
                <a:uLnTx/>
                <a:uFillTx/>
                <a:latin typeface="+mj-lt"/>
                <a:ea typeface="+mj-ea"/>
                <a:cs typeface="+mj-cs"/>
              </a:rPr>
              <a:t>Round 1 &amp; Round 2 Successful Groups</a:t>
            </a:r>
            <a:endParaRPr kumimoji="0" lang="en-US" sz="4300" b="1" i="0" u="none" strike="noStrike" kern="1200" cap="none" spc="0" normalizeH="0" baseline="0" noProof="0" dirty="0">
              <a:ln>
                <a:noFill/>
              </a:ln>
              <a:solidFill>
                <a:schemeClr val="tx1"/>
              </a:solidFill>
              <a:effectLst/>
              <a:uLnTx/>
              <a:uFillTx/>
              <a:latin typeface="+mj-lt"/>
              <a:ea typeface="+mj-ea"/>
              <a:cs typeface="+mj-cs"/>
            </a:endParaRPr>
          </a:p>
        </p:txBody>
      </p:sp>
      <p:sp>
        <p:nvSpPr>
          <p:cNvPr id="13" name="TextBox 12">
            <a:extLst>
              <a:ext uri="{FF2B5EF4-FFF2-40B4-BE49-F238E27FC236}">
                <a16:creationId xmlns:a16="http://schemas.microsoft.com/office/drawing/2014/main" id="{C3E0096F-263D-4205-9F32-CCC2B079F3ED}"/>
              </a:ext>
            </a:extLst>
          </p:cNvPr>
          <p:cNvSpPr txBox="1"/>
          <p:nvPr/>
        </p:nvSpPr>
        <p:spPr>
          <a:xfrm>
            <a:off x="6657715" y="2990818"/>
            <a:ext cx="4195675" cy="2913872"/>
          </a:xfrm>
          <a:prstGeom prst="rect">
            <a:avLst/>
          </a:prstGeom>
        </p:spPr>
        <p:txBody>
          <a:bodyPr vert="horz" lIns="91440" tIns="45720" rIns="91440" bIns="45720" rtlCol="0" anchor="t">
            <a:normAutofit/>
          </a:bodyPr>
          <a:lstStyle/>
          <a:p>
            <a:pPr marL="400050" marR="0" lvl="0" indent="-228600" fontAlgn="auto">
              <a:lnSpc>
                <a:spcPct val="90000"/>
              </a:lnSpc>
              <a:spcBef>
                <a:spcPts val="0"/>
              </a:spcBef>
              <a:spcAft>
                <a:spcPts val="600"/>
              </a:spcAft>
              <a:buClrTx/>
              <a:buSzTx/>
              <a:buFont typeface="Arial" panose="020B0604020202020204" pitchFamily="34" charset="0"/>
              <a:buChar char="•"/>
              <a:tabLst/>
              <a:defRPr/>
            </a:pPr>
            <a:r>
              <a:rPr lang="en-US" sz="2000" b="1">
                <a:solidFill>
                  <a:schemeClr val="tx1">
                    <a:alpha val="80000"/>
                  </a:schemeClr>
                </a:solidFill>
              </a:rPr>
              <a:t>Supporting Sisters Peace Garden</a:t>
            </a:r>
          </a:p>
          <a:p>
            <a:pPr marL="400050" marR="0" lvl="0" indent="-228600" fontAlgn="auto">
              <a:lnSpc>
                <a:spcPct val="90000"/>
              </a:lnSpc>
              <a:spcBef>
                <a:spcPts val="0"/>
              </a:spcBef>
              <a:spcAft>
                <a:spcPts val="600"/>
              </a:spcAft>
              <a:buClrTx/>
              <a:buSzTx/>
              <a:buFont typeface="Arial" panose="020B0604020202020204" pitchFamily="34" charset="0"/>
              <a:buChar char="•"/>
              <a:tabLst/>
              <a:defRPr/>
            </a:pPr>
            <a:r>
              <a:rPr lang="en-US" sz="2000" b="1">
                <a:solidFill>
                  <a:schemeClr val="tx1">
                    <a:alpha val="80000"/>
                  </a:schemeClr>
                </a:solidFill>
              </a:rPr>
              <a:t>The Roost at Bright Meadows</a:t>
            </a:r>
          </a:p>
          <a:p>
            <a:pPr marL="400050" marR="0" lvl="0" indent="-228600" fontAlgn="auto">
              <a:lnSpc>
                <a:spcPct val="90000"/>
              </a:lnSpc>
              <a:spcBef>
                <a:spcPts val="0"/>
              </a:spcBef>
              <a:spcAft>
                <a:spcPts val="600"/>
              </a:spcAft>
              <a:buClrTx/>
              <a:buSzTx/>
              <a:buFont typeface="Arial" panose="020B0604020202020204" pitchFamily="34" charset="0"/>
              <a:buChar char="•"/>
              <a:tabLst/>
              <a:defRPr/>
            </a:pPr>
            <a:r>
              <a:rPr lang="en-US" sz="2000" b="1">
                <a:solidFill>
                  <a:schemeClr val="tx1">
                    <a:alpha val="80000"/>
                  </a:schemeClr>
                </a:solidFill>
              </a:rPr>
              <a:t>Ardwick Climate Action</a:t>
            </a:r>
          </a:p>
          <a:p>
            <a:pPr marL="57150" marR="0" lvl="0" indent="-228600" fontAlgn="auto">
              <a:lnSpc>
                <a:spcPct val="90000"/>
              </a:lnSpc>
              <a:spcBef>
                <a:spcPts val="0"/>
              </a:spcBef>
              <a:spcAft>
                <a:spcPts val="600"/>
              </a:spcAft>
              <a:buClrTx/>
              <a:buSzTx/>
              <a:buFont typeface="Arial" panose="020B0604020202020204" pitchFamily="34" charset="0"/>
              <a:buChar char="•"/>
              <a:tabLst/>
              <a:defRPr/>
            </a:pPr>
            <a:endParaRPr lang="en-US" sz="2000" b="1">
              <a:solidFill>
                <a:schemeClr val="tx1">
                  <a:alpha val="80000"/>
                </a:schemeClr>
              </a:solidFill>
            </a:endParaRPr>
          </a:p>
          <a:p>
            <a:pPr marL="57150" marR="0" lvl="0" indent="-228600" fontAlgn="auto">
              <a:lnSpc>
                <a:spcPct val="90000"/>
              </a:lnSpc>
              <a:spcBef>
                <a:spcPts val="0"/>
              </a:spcBef>
              <a:spcAft>
                <a:spcPts val="600"/>
              </a:spcAft>
              <a:buClrTx/>
              <a:buSzTx/>
              <a:buFont typeface="Arial" panose="020B0604020202020204" pitchFamily="34" charset="0"/>
              <a:buChar char="•"/>
              <a:tabLst/>
              <a:defRPr/>
            </a:pPr>
            <a:r>
              <a:rPr lang="en-US" sz="2000" b="1">
                <a:solidFill>
                  <a:schemeClr val="tx1">
                    <a:alpha val="80000"/>
                  </a:schemeClr>
                </a:solidFill>
              </a:rPr>
              <a:t>All projects available to see on website</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lang="en-US" sz="2000">
              <a:solidFill>
                <a:schemeClr val="tx1">
                  <a:alpha val="80000"/>
                </a:schemeClr>
              </a:solidFill>
            </a:endParaRPr>
          </a:p>
          <a:p>
            <a:pPr marL="285750" lvl="0" indent="-228600">
              <a:lnSpc>
                <a:spcPct val="90000"/>
              </a:lnSpc>
              <a:spcAft>
                <a:spcPts val="600"/>
              </a:spcAft>
              <a:buFont typeface="Arial" panose="020B0604020202020204" pitchFamily="34" charset="0"/>
              <a:buChar char="•"/>
            </a:pPr>
            <a:endParaRPr lang="en-US" sz="2000">
              <a:solidFill>
                <a:schemeClr val="tx1">
                  <a:alpha val="80000"/>
                </a:schemeClr>
              </a:solidFill>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1" i="0" u="none" strike="noStrike" cap="none" spc="0" normalizeH="0" baseline="0" noProof="0" dirty="0">
              <a:ln>
                <a:noFill/>
              </a:ln>
              <a:solidFill>
                <a:schemeClr val="tx1">
                  <a:alpha val="80000"/>
                </a:schemeClr>
              </a:solidFill>
              <a:effectLst/>
              <a:uLnTx/>
              <a:uFillTx/>
            </a:endParaRPr>
          </a:p>
        </p:txBody>
      </p:sp>
      <p:sp>
        <p:nvSpPr>
          <p:cNvPr id="59" name="Freeform: Shape 38">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40">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A picture containing grass, outdoor, sky, red&#10;&#10;Description automatically generated">
            <a:extLst>
              <a:ext uri="{FF2B5EF4-FFF2-40B4-BE49-F238E27FC236}">
                <a16:creationId xmlns:a16="http://schemas.microsoft.com/office/drawing/2014/main" id="{88A116D4-0FF4-0195-CA2D-5CC7123AF91B}"/>
              </a:ext>
            </a:extLst>
          </p:cNvPr>
          <p:cNvPicPr>
            <a:picLocks noChangeAspect="1"/>
          </p:cNvPicPr>
          <p:nvPr/>
        </p:nvPicPr>
        <p:blipFill rotWithShape="1">
          <a:blip r:embed="rId3"/>
          <a:srcRect t="633" r="3" b="1372"/>
          <a:stretch/>
        </p:blipFill>
        <p:spPr>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pic>
        <p:nvPicPr>
          <p:cNvPr id="3" name="Picture 2">
            <a:extLst>
              <a:ext uri="{FF2B5EF4-FFF2-40B4-BE49-F238E27FC236}">
                <a16:creationId xmlns:a16="http://schemas.microsoft.com/office/drawing/2014/main" id="{B24BE636-85AC-4ABF-9EE4-233CEC884210}"/>
              </a:ext>
            </a:extLst>
          </p:cNvPr>
          <p:cNvPicPr>
            <a:picLocks noChangeAspect="1"/>
          </p:cNvPicPr>
          <p:nvPr/>
        </p:nvPicPr>
        <p:blipFill rotWithShape="1">
          <a:blip r:embed="rId4"/>
          <a:srcRect t="12318" r="3" b="16297"/>
          <a:stretch/>
        </p:blipFill>
        <p:spPr>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p:spPr>
      </p:pic>
      <p:grpSp>
        <p:nvGrpSpPr>
          <p:cNvPr id="61" name="Group 42">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4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6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4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cxnSp>
        <p:nvCxnSpPr>
          <p:cNvPr id="48" name="Straight Connector 4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699BD9F-788F-465E-9BEE-6C081CEFA8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708949"/>
            <a:ext cx="12192000" cy="1149051"/>
          </a:xfrm>
          <a:prstGeom prst="rect">
            <a:avLst/>
          </a:prstGeom>
        </p:spPr>
      </p:pic>
    </p:spTree>
    <p:extLst>
      <p:ext uri="{BB962C8B-B14F-4D97-AF65-F5344CB8AC3E}">
        <p14:creationId xmlns:p14="http://schemas.microsoft.com/office/powerpoint/2010/main" val="267999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92B815C-F82A-4954-B61C-1B375A51C790}"/>
              </a:ext>
            </a:extLst>
          </p:cNvPr>
          <p:cNvSpPr txBox="1"/>
          <p:nvPr/>
        </p:nvSpPr>
        <p:spPr>
          <a:xfrm>
            <a:off x="197382" y="55412"/>
            <a:ext cx="104309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rPr>
              <a:t>Timeline</a:t>
            </a:r>
          </a:p>
        </p:txBody>
      </p:sp>
      <p:sp>
        <p:nvSpPr>
          <p:cNvPr id="4" name="Right Brace 3">
            <a:extLst>
              <a:ext uri="{FF2B5EF4-FFF2-40B4-BE49-F238E27FC236}">
                <a16:creationId xmlns:a16="http://schemas.microsoft.com/office/drawing/2014/main" id="{A6085E33-E54D-43BD-B1C7-E0164F6EF70E}"/>
              </a:ext>
            </a:extLst>
          </p:cNvPr>
          <p:cNvSpPr/>
          <p:nvPr/>
        </p:nvSpPr>
        <p:spPr>
          <a:xfrm>
            <a:off x="6602076" y="3429000"/>
            <a:ext cx="515461" cy="1085801"/>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46B63810-899E-41DD-BE92-42B11D747E93}"/>
              </a:ext>
            </a:extLst>
          </p:cNvPr>
          <p:cNvSpPr txBox="1"/>
          <p:nvPr/>
        </p:nvSpPr>
        <p:spPr>
          <a:xfrm>
            <a:off x="7414539" y="3787234"/>
            <a:ext cx="3008057" cy="369332"/>
          </a:xfrm>
          <a:prstGeom prst="rect">
            <a:avLst/>
          </a:prstGeom>
          <a:noFill/>
        </p:spPr>
        <p:txBody>
          <a:bodyPr wrap="square" rtlCol="0">
            <a:spAutoFit/>
          </a:bodyPr>
          <a:lstStyle/>
          <a:p>
            <a:r>
              <a:rPr lang="en-GB" b="1" dirty="0">
                <a:solidFill>
                  <a:srgbClr val="00B050"/>
                </a:solidFill>
              </a:rPr>
              <a:t>Where we are currently! </a:t>
            </a:r>
          </a:p>
        </p:txBody>
      </p:sp>
      <p:sp>
        <p:nvSpPr>
          <p:cNvPr id="6" name="TextBox 5">
            <a:extLst>
              <a:ext uri="{FF2B5EF4-FFF2-40B4-BE49-F238E27FC236}">
                <a16:creationId xmlns:a16="http://schemas.microsoft.com/office/drawing/2014/main" id="{17AEA61F-A7F5-4D9A-862A-30F4A0C23548}"/>
              </a:ext>
            </a:extLst>
          </p:cNvPr>
          <p:cNvSpPr txBox="1"/>
          <p:nvPr/>
        </p:nvSpPr>
        <p:spPr>
          <a:xfrm>
            <a:off x="8676278" y="286244"/>
            <a:ext cx="3318340" cy="138499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800" dirty="0">
                <a:ea typeface="Calibri"/>
              </a:rPr>
              <a:t>All projects will need completing within 12 months</a:t>
            </a:r>
            <a:endParaRPr lang="en-GB" sz="2800" dirty="0">
              <a:ea typeface="Calibri"/>
              <a:cs typeface="Calibri"/>
            </a:endParaRPr>
          </a:p>
        </p:txBody>
      </p:sp>
      <p:pic>
        <p:nvPicPr>
          <p:cNvPr id="9" name="Picture 8">
            <a:extLst>
              <a:ext uri="{FF2B5EF4-FFF2-40B4-BE49-F238E27FC236}">
                <a16:creationId xmlns:a16="http://schemas.microsoft.com/office/drawing/2014/main" id="{60488E00-AD32-483B-8B4B-6F2C748299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708949"/>
            <a:ext cx="12192000" cy="1149051"/>
          </a:xfrm>
          <a:prstGeom prst="rect">
            <a:avLst/>
          </a:prstGeom>
        </p:spPr>
      </p:pic>
      <p:sp>
        <p:nvSpPr>
          <p:cNvPr id="2" name="TextBox 1">
            <a:extLst>
              <a:ext uri="{FF2B5EF4-FFF2-40B4-BE49-F238E27FC236}">
                <a16:creationId xmlns:a16="http://schemas.microsoft.com/office/drawing/2014/main" id="{E160B868-31AA-74A3-D413-8591211F75F9}"/>
              </a:ext>
            </a:extLst>
          </p:cNvPr>
          <p:cNvSpPr txBox="1"/>
          <p:nvPr/>
        </p:nvSpPr>
        <p:spPr>
          <a:xfrm>
            <a:off x="197382" y="513022"/>
            <a:ext cx="8006079" cy="58323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00B050"/>
                </a:solidFill>
                <a:latin typeface="Calibri"/>
                <a:ea typeface="Calibri"/>
                <a:cs typeface="Calibri"/>
              </a:rPr>
              <a:t>First Round </a:t>
            </a:r>
          </a:p>
          <a:p>
            <a:pPr marL="285750" indent="-285750">
              <a:lnSpc>
                <a:spcPct val="150000"/>
              </a:lnSpc>
              <a:buFont typeface="Arial"/>
              <a:buChar char="•"/>
            </a:pPr>
            <a:r>
              <a:rPr lang="en-GB" sz="1600" b="1" dirty="0">
                <a:latin typeface="Calibri"/>
                <a:ea typeface="Calibri"/>
                <a:cs typeface="Calibri"/>
              </a:rPr>
              <a:t>Late Sept 2022: </a:t>
            </a:r>
            <a:r>
              <a:rPr lang="en-GB" sz="1600" dirty="0">
                <a:latin typeface="Calibri"/>
                <a:ea typeface="Calibri"/>
                <a:cs typeface="Calibri"/>
              </a:rPr>
              <a:t>Greater Manchester Environment Trust (GMEF) Board approval</a:t>
            </a:r>
          </a:p>
          <a:p>
            <a:pPr marL="285750" indent="-285750">
              <a:lnSpc>
                <a:spcPct val="150000"/>
              </a:lnSpc>
              <a:buFont typeface="Arial"/>
              <a:buChar char="•"/>
            </a:pPr>
            <a:r>
              <a:rPr lang="en-GB" sz="1600" b="1" dirty="0">
                <a:latin typeface="Calibri"/>
                <a:ea typeface="Calibri"/>
                <a:cs typeface="Calibri"/>
              </a:rPr>
              <a:t>Oct 2022:</a:t>
            </a:r>
            <a:r>
              <a:rPr lang="en-GB" sz="1600" dirty="0">
                <a:latin typeface="Calibri"/>
                <a:ea typeface="Calibri"/>
                <a:cs typeface="Calibri"/>
              </a:rPr>
              <a:t> Award Letters and initial payments made for first round awardees</a:t>
            </a:r>
          </a:p>
          <a:p>
            <a:endParaRPr lang="en-GB" sz="1600" dirty="0">
              <a:latin typeface="Calibri"/>
              <a:ea typeface="Calibri"/>
              <a:cs typeface="Calibri"/>
            </a:endParaRPr>
          </a:p>
          <a:p>
            <a:r>
              <a:rPr lang="en-GB" sz="1600" b="1" dirty="0">
                <a:solidFill>
                  <a:srgbClr val="00B050"/>
                </a:solidFill>
                <a:latin typeface="Calibri"/>
                <a:ea typeface="Calibri"/>
                <a:cs typeface="Calibri"/>
              </a:rPr>
              <a:t>Second Round </a:t>
            </a:r>
          </a:p>
          <a:p>
            <a:pPr marL="285750" indent="-285750">
              <a:lnSpc>
                <a:spcPct val="150000"/>
              </a:lnSpc>
              <a:buFont typeface="Arial"/>
              <a:buChar char="•"/>
            </a:pPr>
            <a:r>
              <a:rPr lang="en-GB" sz="1600" b="1" dirty="0">
                <a:latin typeface="Calibri"/>
                <a:ea typeface="Calibri"/>
                <a:cs typeface="Calibri"/>
              </a:rPr>
              <a:t>Oct 2022</a:t>
            </a:r>
            <a:r>
              <a:rPr lang="en-GB" sz="1600" dirty="0">
                <a:latin typeface="Calibri"/>
                <a:ea typeface="Calibri"/>
                <a:cs typeface="Calibri"/>
              </a:rPr>
              <a:t>: Second round opens: </a:t>
            </a:r>
            <a:r>
              <a:rPr lang="en-GB" sz="1600" b="1" dirty="0">
                <a:latin typeface="Calibri"/>
                <a:ea typeface="Calibri"/>
                <a:cs typeface="Calibri"/>
              </a:rPr>
              <a:t>31st of October </a:t>
            </a:r>
          </a:p>
          <a:p>
            <a:pPr marL="285750" indent="-285750">
              <a:lnSpc>
                <a:spcPct val="150000"/>
              </a:lnSpc>
              <a:buFont typeface="Arial"/>
              <a:buChar char="•"/>
            </a:pPr>
            <a:r>
              <a:rPr lang="en-GB" sz="1600" b="1" dirty="0">
                <a:latin typeface="Calibri"/>
                <a:ea typeface="Calibri"/>
                <a:cs typeface="Calibri"/>
              </a:rPr>
              <a:t>Jan 2023: Second round closes 27</a:t>
            </a:r>
            <a:r>
              <a:rPr lang="en-GB" sz="1600" b="1" baseline="30000" dirty="0">
                <a:latin typeface="Calibri"/>
                <a:ea typeface="Calibri"/>
                <a:cs typeface="Calibri"/>
              </a:rPr>
              <a:t>th</a:t>
            </a:r>
            <a:r>
              <a:rPr lang="en-GB" sz="1600" b="1" dirty="0">
                <a:latin typeface="Calibri"/>
                <a:ea typeface="Calibri"/>
                <a:cs typeface="Calibri"/>
              </a:rPr>
              <a:t> of January </a:t>
            </a:r>
          </a:p>
          <a:p>
            <a:pPr marL="285750" indent="-285750">
              <a:lnSpc>
                <a:spcPct val="150000"/>
              </a:lnSpc>
              <a:buFont typeface="Arial"/>
              <a:buChar char="•"/>
            </a:pPr>
            <a:r>
              <a:rPr lang="en-GB" sz="1600" b="1" dirty="0">
                <a:latin typeface="Calibri"/>
                <a:ea typeface="Calibri"/>
                <a:cs typeface="Calibri"/>
              </a:rPr>
              <a:t>March 2023: </a:t>
            </a:r>
            <a:r>
              <a:rPr lang="en-GB" sz="1600" dirty="0">
                <a:latin typeface="Calibri"/>
                <a:ea typeface="Calibri"/>
                <a:cs typeface="Calibri"/>
              </a:rPr>
              <a:t>GMEF Board approval</a:t>
            </a:r>
          </a:p>
          <a:p>
            <a:endParaRPr lang="en-GB" sz="1600" dirty="0">
              <a:latin typeface="Calibri"/>
              <a:ea typeface="Calibri"/>
              <a:cs typeface="Calibri"/>
            </a:endParaRPr>
          </a:p>
          <a:p>
            <a:r>
              <a:rPr lang="en-GB" sz="1600" b="1" dirty="0">
                <a:solidFill>
                  <a:srgbClr val="00B050"/>
                </a:solidFill>
                <a:latin typeface="Calibri"/>
                <a:ea typeface="Calibri"/>
                <a:cs typeface="Calibri"/>
              </a:rPr>
              <a:t>Third Round </a:t>
            </a:r>
          </a:p>
          <a:p>
            <a:pPr marL="285750" indent="-285750">
              <a:lnSpc>
                <a:spcPct val="150000"/>
              </a:lnSpc>
              <a:buFont typeface="Arial"/>
              <a:buChar char="•"/>
            </a:pPr>
            <a:r>
              <a:rPr lang="en-GB" sz="1600" b="1" dirty="0">
                <a:latin typeface="Calibri"/>
                <a:ea typeface="Calibri"/>
                <a:cs typeface="Calibri"/>
              </a:rPr>
              <a:t>27th March 2023: </a:t>
            </a:r>
            <a:r>
              <a:rPr lang="en-GB" sz="1600" dirty="0">
                <a:highlight>
                  <a:srgbClr val="00FF00"/>
                </a:highlight>
                <a:latin typeface="Calibri"/>
                <a:ea typeface="Calibri"/>
                <a:cs typeface="Calibri"/>
              </a:rPr>
              <a:t>Third round opens applications for consideration</a:t>
            </a:r>
            <a:endParaRPr lang="en-US" sz="1600" dirty="0">
              <a:highlight>
                <a:srgbClr val="00FF00"/>
              </a:highlight>
              <a:latin typeface="Calibri"/>
              <a:ea typeface="+mn-lt"/>
              <a:cs typeface="Calibri"/>
            </a:endParaRPr>
          </a:p>
          <a:p>
            <a:pPr marL="285750" indent="-285750">
              <a:lnSpc>
                <a:spcPct val="150000"/>
              </a:lnSpc>
              <a:buFont typeface="Arial"/>
              <a:buChar char="•"/>
            </a:pPr>
            <a:r>
              <a:rPr lang="en-GB" sz="1600" b="1" dirty="0">
                <a:latin typeface="Calibri"/>
                <a:ea typeface="Calibri"/>
                <a:cs typeface="Calibri"/>
              </a:rPr>
              <a:t>9</a:t>
            </a:r>
            <a:r>
              <a:rPr lang="en-GB" sz="1600" b="1" baseline="30000" dirty="0">
                <a:latin typeface="Calibri"/>
                <a:ea typeface="Calibri"/>
                <a:cs typeface="Calibri"/>
              </a:rPr>
              <a:t>th</a:t>
            </a:r>
            <a:r>
              <a:rPr lang="en-GB" sz="1600" b="1" dirty="0">
                <a:latin typeface="Calibri"/>
                <a:ea typeface="Calibri"/>
                <a:cs typeface="Calibri"/>
              </a:rPr>
              <a:t> June 2023: </a:t>
            </a:r>
            <a:r>
              <a:rPr lang="en-GB" sz="1600" dirty="0">
                <a:highlight>
                  <a:srgbClr val="FFFF00"/>
                </a:highlight>
                <a:latin typeface="Calibri"/>
                <a:ea typeface="Calibri"/>
                <a:cs typeface="Calibri"/>
              </a:rPr>
              <a:t>Third round closes</a:t>
            </a:r>
          </a:p>
          <a:p>
            <a:pPr marL="285750" indent="-285750">
              <a:lnSpc>
                <a:spcPct val="150000"/>
              </a:lnSpc>
              <a:buFont typeface="Arial"/>
              <a:buChar char="•"/>
            </a:pPr>
            <a:r>
              <a:rPr lang="en-GB" sz="1600" b="1" dirty="0">
                <a:latin typeface="Calibri"/>
                <a:ea typeface="Calibri"/>
                <a:cs typeface="Calibri"/>
              </a:rPr>
              <a:t>TBC: </a:t>
            </a:r>
            <a:r>
              <a:rPr lang="en-GB" sz="1600" dirty="0">
                <a:latin typeface="Calibri"/>
                <a:ea typeface="Calibri"/>
                <a:cs typeface="Calibri"/>
              </a:rPr>
              <a:t>GMEF Board approval</a:t>
            </a:r>
          </a:p>
          <a:p>
            <a:endParaRPr lang="en-GB" sz="1600" dirty="0">
              <a:latin typeface="Calibri"/>
              <a:ea typeface="Calibri"/>
              <a:cs typeface="Calibri"/>
            </a:endParaRPr>
          </a:p>
          <a:p>
            <a:r>
              <a:rPr lang="en-GB" sz="1600" b="1" dirty="0">
                <a:solidFill>
                  <a:srgbClr val="00B050"/>
                </a:solidFill>
                <a:latin typeface="Calibri"/>
                <a:ea typeface="+mn-lt"/>
                <a:cs typeface="+mn-lt"/>
              </a:rPr>
              <a:t>Fourth Round</a:t>
            </a:r>
          </a:p>
          <a:p>
            <a:pPr marL="285750" indent="-285750">
              <a:lnSpc>
                <a:spcPct val="150000"/>
              </a:lnSpc>
              <a:buFont typeface="Arial"/>
              <a:buChar char="•"/>
            </a:pPr>
            <a:r>
              <a:rPr lang="en-GB" sz="1600" b="1" dirty="0">
                <a:latin typeface="Calibri"/>
                <a:ea typeface="+mn-lt"/>
                <a:cs typeface="Calibri"/>
              </a:rPr>
              <a:t>Expected to open early September 2023</a:t>
            </a:r>
            <a:endParaRPr lang="en-GB" sz="1600" b="1" dirty="0">
              <a:latin typeface="Calibri"/>
              <a:ea typeface="+mn-lt"/>
              <a:cs typeface="+mn-lt"/>
            </a:endParaRPr>
          </a:p>
          <a:p>
            <a:endParaRPr lang="en-GB" sz="1600" b="1" dirty="0">
              <a:solidFill>
                <a:srgbClr val="00B050"/>
              </a:solidFill>
              <a:latin typeface="Calibri"/>
              <a:ea typeface="+mn-lt"/>
              <a:cs typeface="+mn-lt"/>
            </a:endParaRPr>
          </a:p>
          <a:p>
            <a:endParaRPr lang="en-GB" dirty="0">
              <a:latin typeface="Calibri"/>
              <a:ea typeface="+mn-lt"/>
              <a:cs typeface="+mn-lt"/>
            </a:endParaRPr>
          </a:p>
        </p:txBody>
      </p:sp>
    </p:spTree>
    <p:extLst>
      <p:ext uri="{BB962C8B-B14F-4D97-AF65-F5344CB8AC3E}">
        <p14:creationId xmlns:p14="http://schemas.microsoft.com/office/powerpoint/2010/main" val="162553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C65695-A7D3-4542-9E53-5AF6546EF6A4}"/>
              </a:ext>
            </a:extLst>
          </p:cNvPr>
          <p:cNvSpPr txBox="1"/>
          <p:nvPr/>
        </p:nvSpPr>
        <p:spPr>
          <a:xfrm>
            <a:off x="4070003" y="2138101"/>
            <a:ext cx="487680" cy="276999"/>
          </a:xfrm>
          <a:prstGeom prst="rect">
            <a:avLst/>
          </a:prstGeom>
          <a:noFill/>
        </p:spPr>
        <p:txBody>
          <a:bodyPr wrap="square" rtlCol="0">
            <a:spAutoFit/>
          </a:bodyPr>
          <a:lstStyle/>
          <a:p>
            <a:pPr algn="ctr"/>
            <a:r>
              <a:rPr lang="en-US" sz="1200">
                <a:solidFill>
                  <a:srgbClr val="F8F9FE"/>
                </a:solidFill>
                <a:latin typeface="Ubuntu Medium" panose="020B0604030602030204" pitchFamily="34" charset="0"/>
                <a:cs typeface="Mitr Medium" panose="00000600000000000000" pitchFamily="2" charset="-34"/>
              </a:rPr>
              <a:t>02</a:t>
            </a:r>
          </a:p>
        </p:txBody>
      </p:sp>
      <p:sp>
        <p:nvSpPr>
          <p:cNvPr id="13" name="TextBox 12">
            <a:extLst>
              <a:ext uri="{FF2B5EF4-FFF2-40B4-BE49-F238E27FC236}">
                <a16:creationId xmlns:a16="http://schemas.microsoft.com/office/drawing/2014/main" id="{33DE555E-7E0F-42F8-B961-03C59521ECA3}"/>
              </a:ext>
            </a:extLst>
          </p:cNvPr>
          <p:cNvSpPr txBox="1"/>
          <p:nvPr/>
        </p:nvSpPr>
        <p:spPr>
          <a:xfrm>
            <a:off x="1761099" y="350619"/>
            <a:ext cx="104309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C1B20"/>
                </a:solidFill>
                <a:effectLst/>
                <a:uLnTx/>
                <a:uFillTx/>
                <a:latin typeface="Ubuntu Medium" panose="020B0604030602030204" charset="0"/>
                <a:ea typeface="+mn-ea"/>
                <a:cs typeface="Mitr Medium" panose="00000600000000000000" pitchFamily="2" charset="-34"/>
              </a:rPr>
              <a:t>Application process</a:t>
            </a:r>
          </a:p>
        </p:txBody>
      </p:sp>
      <p:sp>
        <p:nvSpPr>
          <p:cNvPr id="8" name="Oval 7">
            <a:extLst>
              <a:ext uri="{FF2B5EF4-FFF2-40B4-BE49-F238E27FC236}">
                <a16:creationId xmlns:a16="http://schemas.microsoft.com/office/drawing/2014/main" id="{E79B8BE6-93C0-4326-B40F-AA5AFB75CF94}"/>
              </a:ext>
            </a:extLst>
          </p:cNvPr>
          <p:cNvSpPr/>
          <p:nvPr/>
        </p:nvSpPr>
        <p:spPr>
          <a:xfrm>
            <a:off x="696286" y="319754"/>
            <a:ext cx="785777" cy="708062"/>
          </a:xfrm>
          <a:prstGeom prst="ellipse">
            <a:avLst/>
          </a:prstGeom>
          <a:solidFill>
            <a:srgbClr val="337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buntu Medium" panose="020B0604030602030204" pitchFamily="34" charset="0"/>
              </a:rPr>
              <a:t>02</a:t>
            </a:r>
          </a:p>
        </p:txBody>
      </p:sp>
      <p:pic>
        <p:nvPicPr>
          <p:cNvPr id="10" name="Picture 9">
            <a:extLst>
              <a:ext uri="{FF2B5EF4-FFF2-40B4-BE49-F238E27FC236}">
                <a16:creationId xmlns:a16="http://schemas.microsoft.com/office/drawing/2014/main" id="{F0757A46-BD70-421C-B047-5D8961DE0C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708949"/>
            <a:ext cx="12192000" cy="1149051"/>
          </a:xfrm>
          <a:prstGeom prst="rect">
            <a:avLst/>
          </a:prstGeom>
        </p:spPr>
      </p:pic>
      <p:pic>
        <p:nvPicPr>
          <p:cNvPr id="1026" name="Picture 2">
            <a:extLst>
              <a:ext uri="{FF2B5EF4-FFF2-40B4-BE49-F238E27FC236}">
                <a16:creationId xmlns:a16="http://schemas.microsoft.com/office/drawing/2014/main" id="{DDE87A6E-BB82-4F69-A21B-4EDCB219A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174" y="1212648"/>
            <a:ext cx="10073268" cy="43349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F510ED-B4E8-1FE2-0BEC-166D9333BF03}"/>
              </a:ext>
            </a:extLst>
          </p:cNvPr>
          <p:cNvSpPr txBox="1"/>
          <p:nvPr/>
        </p:nvSpPr>
        <p:spPr>
          <a:xfrm>
            <a:off x="7151076" y="319754"/>
            <a:ext cx="4654062" cy="43704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a:t>How to apply for funding</a:t>
            </a:r>
          </a:p>
          <a:p>
            <a:endParaRPr lang="en-US" b="1" dirty="0">
              <a:solidFill>
                <a:srgbClr val="385623"/>
              </a:solidFill>
              <a:ea typeface="Calibri"/>
              <a:cs typeface="Calibri"/>
            </a:endParaRPr>
          </a:p>
          <a:p>
            <a:r>
              <a:rPr lang="en-US" dirty="0">
                <a:solidFill>
                  <a:srgbClr val="385623"/>
                </a:solidFill>
                <a:ea typeface="Calibri"/>
                <a:cs typeface="Calibri"/>
              </a:rPr>
              <a:t>To apply for the fund, you must complete the application via the portal on the website. You will be asked a series of questions relating to your project ideas, location and sustainability. </a:t>
            </a:r>
            <a:endParaRPr lang="en-US" b="1" dirty="0">
              <a:solidFill>
                <a:srgbClr val="385623"/>
              </a:solidFill>
              <a:ea typeface="Calibri"/>
              <a:cs typeface="Calibri"/>
            </a:endParaRPr>
          </a:p>
          <a:p>
            <a:endParaRPr lang="en-US" b="1" dirty="0">
              <a:solidFill>
                <a:srgbClr val="385623"/>
              </a:solidFill>
              <a:ea typeface="Calibri"/>
              <a:cs typeface="Calibri"/>
            </a:endParaRPr>
          </a:p>
          <a:p>
            <a:r>
              <a:rPr lang="en-US" b="1" dirty="0">
                <a:hlinkClick r:id="rId5"/>
              </a:rPr>
              <a:t>https://gmenvfund.org/green-spaces-fund</a:t>
            </a:r>
            <a:r>
              <a:rPr lang="en-US" b="1" dirty="0"/>
              <a:t> </a:t>
            </a:r>
          </a:p>
          <a:p>
            <a:endParaRPr lang="en-US" b="1" dirty="0"/>
          </a:p>
          <a:p>
            <a:r>
              <a:rPr lang="en-US" dirty="0"/>
              <a:t>You MUST submit your final application form via the portal on the website. There is also a guidance document, FAQ’s and templates of the additional documents you must add to your application such as the costing and monitoring template.</a:t>
            </a:r>
            <a:endParaRPr lang="en-US" dirty="0">
              <a:solidFill>
                <a:srgbClr val="385623"/>
              </a:solidFill>
              <a:ea typeface="Calibri"/>
              <a:cs typeface="Calibri"/>
            </a:endParaRPr>
          </a:p>
          <a:p>
            <a:endParaRPr lang="en-GB" sz="800" dirty="0">
              <a:ea typeface="Calibri"/>
              <a:cs typeface="Calibri"/>
            </a:endParaRPr>
          </a:p>
        </p:txBody>
      </p:sp>
    </p:spTree>
    <p:extLst>
      <p:ext uri="{BB962C8B-B14F-4D97-AF65-F5344CB8AC3E}">
        <p14:creationId xmlns:p14="http://schemas.microsoft.com/office/powerpoint/2010/main" val="302960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F78BDB069EFD4EA74FAA71F47E7D42" ma:contentTypeVersion="15" ma:contentTypeDescription="Create a new document." ma:contentTypeScope="" ma:versionID="99efb16fb1230e65474d77de000e6fcd">
  <xsd:schema xmlns:xsd="http://www.w3.org/2001/XMLSchema" xmlns:xs="http://www.w3.org/2001/XMLSchema" xmlns:p="http://schemas.microsoft.com/office/2006/metadata/properties" xmlns:ns2="6cbf9a0b-7d28-46e1-8a01-6f84b0d329c8" xmlns:ns3="d68edafb-352c-4462-b086-cf198df26044" targetNamespace="http://schemas.microsoft.com/office/2006/metadata/properties" ma:root="true" ma:fieldsID="782ee53b128b544402e061fdeb8c970e" ns2:_="" ns3:_="">
    <xsd:import namespace="6cbf9a0b-7d28-46e1-8a01-6f84b0d329c8"/>
    <xsd:import namespace="d68edafb-352c-4462-b086-cf198df260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bf9a0b-7d28-46e1-8a01-6f84b0d329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7f12794-6f1b-4e45-bb66-f7246034eba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8edafb-352c-4462-b086-cf198df260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33f4daa-45f8-4612-9f6d-5beadee57062}" ma:internalName="TaxCatchAll" ma:showField="CatchAllData" ma:web="d68edafb-352c-4462-b086-cf198df260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bf9a0b-7d28-46e1-8a01-6f84b0d329c8">
      <Terms xmlns="http://schemas.microsoft.com/office/infopath/2007/PartnerControls"/>
    </lcf76f155ced4ddcb4097134ff3c332f>
    <TaxCatchAll xmlns="d68edafb-352c-4462-b086-cf198df26044" xsi:nil="true"/>
  </documentManagement>
</p:properties>
</file>

<file path=customXml/itemProps1.xml><?xml version="1.0" encoding="utf-8"?>
<ds:datastoreItem xmlns:ds="http://schemas.openxmlformats.org/officeDocument/2006/customXml" ds:itemID="{6A5B8BB5-648A-4B3A-8D5D-E2108AD401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bf9a0b-7d28-46e1-8a01-6f84b0d329c8"/>
    <ds:schemaRef ds:uri="d68edafb-352c-4462-b086-cf198df26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0D98E-E814-4130-B8FC-19029DB46573}">
  <ds:schemaRefs>
    <ds:schemaRef ds:uri="http://schemas.microsoft.com/sharepoint/v3/contenttype/forms"/>
  </ds:schemaRefs>
</ds:datastoreItem>
</file>

<file path=customXml/itemProps3.xml><?xml version="1.0" encoding="utf-8"?>
<ds:datastoreItem xmlns:ds="http://schemas.openxmlformats.org/officeDocument/2006/customXml" ds:itemID="{57E8872B-0B4D-4ED8-90A3-EEADDDBDB833}">
  <ds:schemaRefs>
    <ds:schemaRef ds:uri="d68edafb-352c-4462-b086-cf198df26044"/>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6cbf9a0b-7d28-46e1-8a01-6f84b0d329c8"/>
    <ds:schemaRef ds:uri="http://schemas.microsoft.com/office/2006/metadata/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3373</TotalTime>
  <Words>1021</Words>
  <Application>Microsoft Office PowerPoint</Application>
  <PresentationFormat>Widescreen</PresentationFormat>
  <Paragraphs>198</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LiebeRuth</vt:lpstr>
      <vt:lpstr>Rubik</vt:lpstr>
      <vt:lpstr>Ubuntu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Morrison, Rachel</dc:creator>
  <cp:lastModifiedBy>Emma Smith</cp:lastModifiedBy>
  <cp:revision>79</cp:revision>
  <dcterms:created xsi:type="dcterms:W3CDTF">2022-05-03T16:32:07Z</dcterms:created>
  <dcterms:modified xsi:type="dcterms:W3CDTF">2023-05-09T12:26:50Z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0x010100ADF78BDB069EFD4EA74FAA71F47E7D42</vt:lpwstr>
  </property>
  <property fmtid="{D5CDD505-2E9C-101B-9397-08002B2CF9AE}" pid="3" name="MediaServiceImageTags">
    <vt:lpwstr/>
  </property>
</Properties>
</file>