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9" r:id="rId2"/>
    <p:sldId id="263" r:id="rId3"/>
    <p:sldId id="264" r:id="rId4"/>
    <p:sldId id="265" r:id="rId5"/>
    <p:sldId id="271" r:id="rId6"/>
    <p:sldId id="266" r:id="rId7"/>
    <p:sldId id="267" r:id="rId8"/>
    <p:sldId id="270" r:id="rId9"/>
    <p:sldId id="268" r:id="rId10"/>
    <p:sldId id="27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624D1-2EFD-466A-8D19-6DED496D2EDD}" type="datetimeFigureOut">
              <a:rPr lang="en-GB" smtClean="0"/>
              <a:t>16/06/2020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DDE7A-B2B1-46DD-BDDA-5294D06ADC91}" type="slidenum">
              <a:rPr lang="en-GB" smtClean="0"/>
              <a:t>‹#›</a:t>
            </a:fld>
            <a:endParaRPr lang="en-GB"/>
          </a:p>
        </p:txBody>
      </p:sp>
    </p:spTree>
    <p:extLst>
      <p:ext uri="{BB962C8B-B14F-4D97-AF65-F5344CB8AC3E}">
        <p14:creationId xmlns:p14="http://schemas.microsoft.com/office/powerpoint/2010/main" val="2117510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 </a:t>
            </a:r>
            <a:r>
              <a:rPr lang="en-GB" dirty="0" err="1" smtClean="0"/>
              <a:t>mins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0CBB3-1723-4664-96EE-9E91697D37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917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 </a:t>
            </a:r>
            <a:r>
              <a:rPr lang="en-GB" dirty="0" err="1" smtClean="0"/>
              <a:t>mins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0CBB3-1723-4664-96EE-9E91697D37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627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 </a:t>
            </a:r>
            <a:r>
              <a:rPr lang="en-GB" dirty="0" err="1" smtClean="0"/>
              <a:t>mins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0CBB3-1723-4664-96EE-9E91697D37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94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 </a:t>
            </a:r>
            <a:r>
              <a:rPr lang="en-GB" dirty="0" err="1" smtClean="0"/>
              <a:t>mins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0CBB3-1723-4664-96EE-9E91697D37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449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 </a:t>
            </a:r>
            <a:r>
              <a:rPr lang="en-GB" dirty="0" err="1" smtClean="0"/>
              <a:t>mins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0CBB3-1723-4664-96EE-9E91697D37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725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 </a:t>
            </a:r>
            <a:r>
              <a:rPr lang="en-GB" dirty="0" err="1" smtClean="0"/>
              <a:t>mins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0CBB3-1723-4664-96EE-9E91697D37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765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7014" y="2153282"/>
            <a:ext cx="6750908" cy="1775297"/>
          </a:xfrm>
        </p:spPr>
        <p:txBody>
          <a:bodyPr lIns="0" rIns="90000" anchor="t"/>
          <a:lstStyle>
            <a:lvl1pPr algn="l">
              <a:defRPr sz="6000" b="1"/>
            </a:lvl1pPr>
          </a:lstStyle>
          <a:p>
            <a:r>
              <a:rPr lang="en-US" dirty="0" smtClean="0"/>
              <a:t>Click to edit Master title style</a:t>
            </a:r>
            <a:endParaRPr lang="en-US" dirty="0"/>
          </a:p>
        </p:txBody>
      </p:sp>
      <p:sp>
        <p:nvSpPr>
          <p:cNvPr id="3" name="Subtitle 2"/>
          <p:cNvSpPr>
            <a:spLocks noGrp="1"/>
          </p:cNvSpPr>
          <p:nvPr>
            <p:ph type="subTitle" idx="1"/>
          </p:nvPr>
        </p:nvSpPr>
        <p:spPr>
          <a:xfrm>
            <a:off x="417014" y="3928579"/>
            <a:ext cx="10250986" cy="1208198"/>
          </a:xfrm>
        </p:spPr>
        <p:txBody>
          <a:bodyPr lIns="0" rIns="9000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014" y="470648"/>
            <a:ext cx="3438015" cy="1536809"/>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81570"/>
            <a:ext cx="12192000" cy="1124571"/>
          </a:xfrm>
          <a:prstGeom prst="rect">
            <a:avLst/>
          </a:prstGeom>
        </p:spPr>
      </p:pic>
    </p:spTree>
    <p:extLst>
      <p:ext uri="{BB962C8B-B14F-4D97-AF65-F5344CB8AC3E}">
        <p14:creationId xmlns:p14="http://schemas.microsoft.com/office/powerpoint/2010/main" val="790497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009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3095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3095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2329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880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7146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384987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99819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37952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37952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645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156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156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3942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2400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387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6334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563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010332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633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5634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137232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37966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0" y="5758249"/>
            <a:ext cx="12192000" cy="0"/>
          </a:xfrm>
          <a:prstGeom prst="line">
            <a:avLst/>
          </a:prstGeom>
          <a:ln w="28575">
            <a:solidFill>
              <a:srgbClr val="243B6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7365" y="5943603"/>
            <a:ext cx="1693219" cy="756877"/>
          </a:xfrm>
          <a:prstGeom prst="rect">
            <a:avLst/>
          </a:prstGeom>
        </p:spPr>
      </p:pic>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95156" y="5911557"/>
            <a:ext cx="2834640" cy="813816"/>
          </a:xfrm>
          <a:prstGeom prst="rect">
            <a:avLst/>
          </a:prstGeom>
        </p:spPr>
      </p:pic>
    </p:spTree>
    <p:extLst>
      <p:ext uri="{BB962C8B-B14F-4D97-AF65-F5344CB8AC3E}">
        <p14:creationId xmlns:p14="http://schemas.microsoft.com/office/powerpoint/2010/main" val="2326197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a:solidFill>
            <a:schemeClr val="tx1"/>
          </a:solidFill>
          <a:latin typeface="Arial"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hyperlink" Target="mailto:elaine@boltoncvs.org.uk"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7014" y="4076820"/>
            <a:ext cx="5931535" cy="1208198"/>
          </a:xfrm>
        </p:spPr>
        <p:txBody>
          <a:bodyPr/>
          <a:lstStyle/>
          <a:p>
            <a:r>
              <a:rPr lang="en-US" dirty="0" smtClean="0"/>
              <a:t>Elaine Butt</a:t>
            </a:r>
          </a:p>
          <a:p>
            <a:r>
              <a:rPr lang="en-US" dirty="0" smtClean="0"/>
              <a:t>Safeguarding and Governance Senior Officer</a:t>
            </a:r>
            <a:endParaRPr lang="en-US" dirty="0"/>
          </a:p>
        </p:txBody>
      </p:sp>
      <p:sp>
        <p:nvSpPr>
          <p:cNvPr id="4" name="Title 3"/>
          <p:cNvSpPr>
            <a:spLocks noGrp="1"/>
          </p:cNvSpPr>
          <p:nvPr>
            <p:ph type="ctrTitle"/>
          </p:nvPr>
        </p:nvSpPr>
        <p:spPr/>
        <p:txBody>
          <a:bodyPr>
            <a:normAutofit fontScale="90000"/>
          </a:bodyPr>
          <a:lstStyle/>
          <a:p>
            <a:r>
              <a:rPr lang="en-GB" dirty="0" smtClean="0"/>
              <a:t>Managing risk and risk assessments</a:t>
            </a:r>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4715627"/>
      </p:ext>
    </p:extLst>
  </p:cSld>
  <p:clrMapOvr>
    <a:masterClrMapping/>
  </p:clrMapOvr>
  <mc:AlternateContent xmlns:mc="http://schemas.openxmlformats.org/markup-compatibility/2006">
    <mc:Choice xmlns:p14="http://schemas.microsoft.com/office/powerpoint/2010/main" Requires="p14">
      <p:transition spd="slow" p14:dur="2000" advTm="21461"/>
    </mc:Choice>
    <mc:Fallback>
      <p:transition spd="slow" advTm="21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Further support</a:t>
            </a:r>
            <a:endParaRPr lang="en-GB" dirty="0"/>
          </a:p>
        </p:txBody>
      </p:sp>
      <p:sp>
        <p:nvSpPr>
          <p:cNvPr id="3" name="Content Placeholder 2"/>
          <p:cNvSpPr>
            <a:spLocks noGrp="1"/>
          </p:cNvSpPr>
          <p:nvPr>
            <p:ph idx="1"/>
          </p:nvPr>
        </p:nvSpPr>
        <p:spPr>
          <a:xfrm>
            <a:off x="838200" y="2517913"/>
            <a:ext cx="10515600" cy="3104411"/>
          </a:xfrm>
        </p:spPr>
        <p:txBody>
          <a:bodyPr/>
          <a:lstStyle/>
          <a:p>
            <a:r>
              <a:rPr lang="en-GB" dirty="0" smtClean="0"/>
              <a:t>Contact Elaine Butt, Safeguarding and Governance Senior Officer: </a:t>
            </a:r>
            <a:r>
              <a:rPr lang="en-GB" dirty="0" smtClean="0">
                <a:hlinkClick r:id="rId4"/>
              </a:rPr>
              <a:t>elaine@boltoncvs.org.uk</a:t>
            </a:r>
            <a:r>
              <a:rPr lang="en-GB" dirty="0" smtClean="0"/>
              <a:t> </a:t>
            </a:r>
          </a:p>
          <a:p>
            <a:pPr marL="0" indent="0">
              <a:buNone/>
            </a:pPr>
            <a:endParaRPr lang="en-GB" dirty="0" smtClean="0"/>
          </a:p>
          <a:p>
            <a:r>
              <a:rPr lang="en-GB" dirty="0" smtClean="0"/>
              <a:t>Call: 01204 546055</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60344087"/>
      </p:ext>
    </p:extLst>
  </p:cSld>
  <p:clrMapOvr>
    <a:masterClrMapping/>
  </p:clrMapOvr>
  <mc:AlternateContent xmlns:mc="http://schemas.openxmlformats.org/markup-compatibility/2006">
    <mc:Choice xmlns:p14="http://schemas.microsoft.com/office/powerpoint/2010/main" Requires="p14">
      <p:transition spd="slow" p14:dur="2000" advTm="10448"/>
    </mc:Choice>
    <mc:Fallback>
      <p:transition spd="slow" advTm="10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a risk assessment?</a:t>
            </a:r>
            <a:endParaRPr lang="en-GB" dirty="0"/>
          </a:p>
        </p:txBody>
      </p:sp>
      <p:sp>
        <p:nvSpPr>
          <p:cNvPr id="3" name="Content Placeholder 2"/>
          <p:cNvSpPr>
            <a:spLocks noGrp="1"/>
          </p:cNvSpPr>
          <p:nvPr>
            <p:ph idx="1"/>
          </p:nvPr>
        </p:nvSpPr>
        <p:spPr/>
        <p:txBody>
          <a:bodyPr>
            <a:normAutofit lnSpcReduction="10000"/>
          </a:bodyPr>
          <a:lstStyle/>
          <a:p>
            <a:r>
              <a:rPr lang="en-GB" dirty="0" smtClean="0"/>
              <a:t>A </a:t>
            </a:r>
            <a:r>
              <a:rPr lang="en-GB" dirty="0"/>
              <a:t>risk assessment is a </a:t>
            </a:r>
            <a:r>
              <a:rPr lang="en-GB" dirty="0" smtClean="0"/>
              <a:t>methodical </a:t>
            </a:r>
            <a:r>
              <a:rPr lang="en-GB" dirty="0"/>
              <a:t>examination of a task, job or process that you carry out </a:t>
            </a:r>
            <a:r>
              <a:rPr lang="en-GB" dirty="0" smtClean="0"/>
              <a:t>for </a:t>
            </a:r>
            <a:r>
              <a:rPr lang="en-GB" dirty="0"/>
              <a:t>the purpose of identifying the </a:t>
            </a:r>
            <a:r>
              <a:rPr lang="en-GB" dirty="0" smtClean="0"/>
              <a:t>hazards</a:t>
            </a:r>
            <a:r>
              <a:rPr lang="en-GB" dirty="0"/>
              <a:t>, the risk of someone being harmed and deciding what further control measures you must take to reduce the risk to an acceptable level</a:t>
            </a:r>
            <a:r>
              <a:rPr lang="en-GB" dirty="0" smtClean="0"/>
              <a:t>.</a:t>
            </a:r>
          </a:p>
          <a:p>
            <a:r>
              <a:rPr lang="en-GB" dirty="0" smtClean="0"/>
              <a:t>It is only effective if you act on it, follow through with any actions required and review regularly.</a:t>
            </a:r>
          </a:p>
          <a:p>
            <a:r>
              <a:rPr lang="en-GB" dirty="0" smtClean="0"/>
              <a:t>If you are an employer you are required by law to protect employees and others from harm. </a:t>
            </a:r>
            <a:endParaRPr lang="en-GB" dirty="0"/>
          </a:p>
          <a:p>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779811"/>
      </p:ext>
    </p:extLst>
  </p:cSld>
  <p:clrMapOvr>
    <a:masterClrMapping/>
  </p:clrMapOvr>
  <mc:AlternateContent xmlns:mc="http://schemas.openxmlformats.org/markup-compatibility/2006">
    <mc:Choice xmlns:p14="http://schemas.microsoft.com/office/powerpoint/2010/main" Requires="p14">
      <p:transition spd="slow" p14:dur="2000" advTm="41935"/>
    </mc:Choice>
    <mc:Fallback>
      <p:transition spd="slow" advTm="41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Steps needed to manage risk</a:t>
            </a:r>
            <a:endParaRPr lang="en-GB" dirty="0"/>
          </a:p>
        </p:txBody>
      </p:sp>
      <p:sp>
        <p:nvSpPr>
          <p:cNvPr id="3" name="Content Placeholder 2"/>
          <p:cNvSpPr>
            <a:spLocks noGrp="1"/>
          </p:cNvSpPr>
          <p:nvPr>
            <p:ph idx="1"/>
          </p:nvPr>
        </p:nvSpPr>
        <p:spPr/>
        <p:txBody>
          <a:bodyPr>
            <a:normAutofit/>
          </a:bodyPr>
          <a:lstStyle/>
          <a:p>
            <a:r>
              <a:rPr lang="en-GB" b="1" dirty="0" smtClean="0"/>
              <a:t>Identify the risk </a:t>
            </a:r>
          </a:p>
          <a:p>
            <a:pPr lvl="1"/>
            <a:r>
              <a:rPr lang="en-GB" dirty="0" smtClean="0"/>
              <a:t>Think about what you do and how you do it, what might cause harm? </a:t>
            </a:r>
          </a:p>
          <a:p>
            <a:pPr lvl="1"/>
            <a:r>
              <a:rPr lang="en-GB" dirty="0" smtClean="0"/>
              <a:t>For each example think about how this could affect employees, volunteers, members of the public and staff. </a:t>
            </a:r>
          </a:p>
          <a:p>
            <a:pPr lvl="1"/>
            <a:r>
              <a:rPr lang="en-GB" dirty="0" smtClean="0"/>
              <a:t>Think about vulnerable beneficiaries, volunteers or members of staff, they may have particular requirements and also about providing information in languages other than English. </a:t>
            </a:r>
          </a:p>
          <a:p>
            <a:pPr lvl="1"/>
            <a:r>
              <a:rPr lang="en-GB" dirty="0" smtClean="0"/>
              <a:t>Talk to employees, volunteers and beneficiaries – they may have ideas which could help. </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20897976"/>
      </p:ext>
    </p:extLst>
  </p:cSld>
  <p:clrMapOvr>
    <a:masterClrMapping/>
  </p:clrMapOvr>
  <mc:AlternateContent xmlns:mc="http://schemas.openxmlformats.org/markup-compatibility/2006">
    <mc:Choice xmlns:p14="http://schemas.microsoft.com/office/powerpoint/2010/main" Requires="p14">
      <p:transition spd="slow" p14:dur="2000" advTm="38076"/>
    </mc:Choice>
    <mc:Fallback>
      <p:transition spd="slow" advTm="38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Steps needed to manage risk</a:t>
            </a:r>
          </a:p>
        </p:txBody>
      </p:sp>
      <p:sp>
        <p:nvSpPr>
          <p:cNvPr id="3" name="Content Placeholder 2"/>
          <p:cNvSpPr>
            <a:spLocks noGrp="1"/>
          </p:cNvSpPr>
          <p:nvPr>
            <p:ph idx="1"/>
          </p:nvPr>
        </p:nvSpPr>
        <p:spPr/>
        <p:txBody>
          <a:bodyPr>
            <a:normAutofit/>
          </a:bodyPr>
          <a:lstStyle/>
          <a:p>
            <a:r>
              <a:rPr lang="en-GB" b="1" dirty="0" smtClean="0"/>
              <a:t>Assess the risks</a:t>
            </a:r>
          </a:p>
          <a:p>
            <a:pPr lvl="1"/>
            <a:r>
              <a:rPr lang="en-GB" dirty="0" smtClean="0"/>
              <a:t>decide </a:t>
            </a:r>
            <a:r>
              <a:rPr lang="en-GB" dirty="0"/>
              <a:t>how likely it is that someone could be harmed and how serious it could be. </a:t>
            </a:r>
            <a:endParaRPr lang="en-GB" dirty="0" smtClean="0"/>
          </a:p>
          <a:p>
            <a:pPr lvl="1"/>
            <a:r>
              <a:rPr lang="en-GB" dirty="0" smtClean="0"/>
              <a:t>What are you already doing to control this.</a:t>
            </a:r>
          </a:p>
          <a:p>
            <a:pPr lvl="1"/>
            <a:r>
              <a:rPr lang="en-GB" dirty="0" smtClean="0"/>
              <a:t>What further action do you need to take to reduce the risk.</a:t>
            </a:r>
          </a:p>
          <a:p>
            <a:pPr lvl="1"/>
            <a:r>
              <a:rPr lang="en-GB" dirty="0" smtClean="0"/>
              <a:t>Who needs to take the action.</a:t>
            </a:r>
          </a:p>
          <a:p>
            <a:pPr lvl="1"/>
            <a:r>
              <a:rPr lang="en-GB" dirty="0" smtClean="0"/>
              <a:t>When does it need to be done. </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01205686"/>
      </p:ext>
    </p:extLst>
  </p:cSld>
  <p:clrMapOvr>
    <a:masterClrMapping/>
  </p:clrMapOvr>
  <mc:AlternateContent xmlns:mc="http://schemas.openxmlformats.org/markup-compatibility/2006">
    <mc:Choice xmlns:p14="http://schemas.microsoft.com/office/powerpoint/2010/main" Requires="p14">
      <p:transition spd="slow" p14:dur="2000" advTm="70971"/>
    </mc:Choice>
    <mc:Fallback>
      <p:transition spd="slow" advTm="70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Risk matrix </a:t>
            </a:r>
            <a:endParaRPr lang="en-GB" dirty="0"/>
          </a:p>
        </p:txBody>
      </p:sp>
      <p:sp>
        <p:nvSpPr>
          <p:cNvPr id="3" name="Content Placeholder 2"/>
          <p:cNvSpPr>
            <a:spLocks noGrp="1"/>
          </p:cNvSpPr>
          <p:nvPr>
            <p:ph idx="1"/>
          </p:nvPr>
        </p:nvSpPr>
        <p:spPr>
          <a:xfrm>
            <a:off x="838200" y="1867989"/>
            <a:ext cx="10515600" cy="3754335"/>
          </a:xfrm>
        </p:spPr>
        <p:txBody>
          <a:bodyPr/>
          <a:lstStyle/>
          <a:p>
            <a:pPr marL="0" indent="0">
              <a:buNone/>
            </a:pPr>
            <a:r>
              <a:rPr lang="en-GB" dirty="0" smtClean="0"/>
              <a:t>  </a:t>
            </a:r>
          </a:p>
          <a:p>
            <a:endParaRPr lang="en-GB"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189" y="1358097"/>
            <a:ext cx="6380199" cy="426422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41779238"/>
      </p:ext>
    </p:extLst>
  </p:cSld>
  <p:clrMapOvr>
    <a:masterClrMapping/>
  </p:clrMapOvr>
  <mc:AlternateContent xmlns:mc="http://schemas.openxmlformats.org/markup-compatibility/2006">
    <mc:Choice xmlns:p14="http://schemas.microsoft.com/office/powerpoint/2010/main" Requires="p14">
      <p:transition spd="slow" p14:dur="2000" advTm="66993"/>
    </mc:Choice>
    <mc:Fallback>
      <p:transition spd="slow" advTm="66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Steps needed to manage risk</a:t>
            </a:r>
          </a:p>
        </p:txBody>
      </p:sp>
      <p:sp>
        <p:nvSpPr>
          <p:cNvPr id="3" name="Content Placeholder 2"/>
          <p:cNvSpPr>
            <a:spLocks noGrp="1"/>
          </p:cNvSpPr>
          <p:nvPr>
            <p:ph idx="1"/>
          </p:nvPr>
        </p:nvSpPr>
        <p:spPr>
          <a:xfrm>
            <a:off x="838200" y="1825625"/>
            <a:ext cx="10515600" cy="3752215"/>
          </a:xfrm>
        </p:spPr>
        <p:txBody>
          <a:bodyPr>
            <a:normAutofit fontScale="92500"/>
          </a:bodyPr>
          <a:lstStyle/>
          <a:p>
            <a:r>
              <a:rPr lang="en-GB" b="1" dirty="0" smtClean="0"/>
              <a:t>Control the risks </a:t>
            </a:r>
          </a:p>
          <a:p>
            <a:r>
              <a:rPr lang="en-GB" dirty="0" smtClean="0"/>
              <a:t>Look at what are you already doing and the controls you already have.</a:t>
            </a:r>
          </a:p>
          <a:p>
            <a:r>
              <a:rPr lang="en-GB" dirty="0" smtClean="0"/>
              <a:t>Hierarchy of control</a:t>
            </a:r>
          </a:p>
          <a:p>
            <a:pPr lvl="1"/>
            <a:r>
              <a:rPr lang="en-GB" dirty="0" smtClean="0"/>
              <a:t>Eliminate the risk – control the hazard at source</a:t>
            </a:r>
            <a:endParaRPr lang="en-GB" dirty="0"/>
          </a:p>
          <a:p>
            <a:pPr lvl="1"/>
            <a:r>
              <a:rPr lang="en-GB" dirty="0" smtClean="0"/>
              <a:t>Substitution – replace a know hazard with something safer to reduce the risk</a:t>
            </a:r>
          </a:p>
          <a:p>
            <a:pPr lvl="1"/>
            <a:r>
              <a:rPr lang="en-GB" dirty="0" smtClean="0"/>
              <a:t>Engineering controls – can you use equipment to reduce risk</a:t>
            </a:r>
          </a:p>
          <a:p>
            <a:pPr lvl="1"/>
            <a:r>
              <a:rPr lang="en-GB" dirty="0" smtClean="0"/>
              <a:t>Administrative controls – change the way you do something </a:t>
            </a:r>
          </a:p>
          <a:p>
            <a:pPr lvl="1"/>
            <a:r>
              <a:rPr lang="en-GB" dirty="0" smtClean="0"/>
              <a:t>PPE  - use to protect if no other option</a:t>
            </a:r>
          </a:p>
          <a:p>
            <a:pPr lvl="1"/>
            <a:endParaRPr lang="en-GB" dirty="0" smtClean="0"/>
          </a:p>
          <a:p>
            <a:pPr marL="457200" lvl="1" indent="0">
              <a:buNone/>
            </a:pPr>
            <a:endParaRPr lang="en-GB" dirty="0" smtClean="0"/>
          </a:p>
          <a:p>
            <a:pPr lvl="1"/>
            <a:endParaRPr lang="en-GB" dirty="0"/>
          </a:p>
          <a:p>
            <a:pPr lvl="1"/>
            <a:endParaRPr lang="en-GB" dirty="0" smtClean="0"/>
          </a:p>
          <a:p>
            <a:pPr lvl="1"/>
            <a:endParaRPr lang="en-GB" dirty="0"/>
          </a:p>
          <a:p>
            <a:pPr lvl="1"/>
            <a:endParaRPr lang="en-GB"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5307754"/>
      </p:ext>
    </p:extLst>
  </p:cSld>
  <p:clrMapOvr>
    <a:masterClrMapping/>
  </p:clrMapOvr>
  <mc:AlternateContent xmlns:mc="http://schemas.openxmlformats.org/markup-compatibility/2006">
    <mc:Choice xmlns:p14="http://schemas.microsoft.com/office/powerpoint/2010/main" Requires="p14">
      <p:transition spd="slow" p14:dur="2000" advTm="103083"/>
    </mc:Choice>
    <mc:Fallback>
      <p:transition spd="slow" advTm="103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Steps needed to manage risk</a:t>
            </a:r>
          </a:p>
        </p:txBody>
      </p:sp>
      <p:sp>
        <p:nvSpPr>
          <p:cNvPr id="3" name="Content Placeholder 2"/>
          <p:cNvSpPr>
            <a:spLocks noGrp="1"/>
          </p:cNvSpPr>
          <p:nvPr>
            <p:ph idx="1"/>
          </p:nvPr>
        </p:nvSpPr>
        <p:spPr/>
        <p:txBody>
          <a:bodyPr>
            <a:normAutofit/>
          </a:bodyPr>
          <a:lstStyle/>
          <a:p>
            <a:r>
              <a:rPr lang="en-GB" b="1" dirty="0" smtClean="0"/>
              <a:t>Record your findings</a:t>
            </a:r>
          </a:p>
          <a:p>
            <a:pPr lvl="1"/>
            <a:r>
              <a:rPr lang="en-GB" dirty="0" smtClean="0"/>
              <a:t>Use templates - widely available </a:t>
            </a:r>
          </a:p>
          <a:p>
            <a:pPr lvl="1"/>
            <a:endParaRPr lang="en-GB" dirty="0" smtClean="0"/>
          </a:p>
          <a:p>
            <a:r>
              <a:rPr lang="en-GB" b="1" dirty="0" smtClean="0"/>
              <a:t>Review your controls</a:t>
            </a:r>
          </a:p>
          <a:p>
            <a:pPr lvl="1"/>
            <a:r>
              <a:rPr lang="en-GB" dirty="0" smtClean="0"/>
              <a:t>Especially if there are changes such as new processes, new projects, new roles or if problems have been highlighted</a:t>
            </a:r>
            <a:r>
              <a:rPr lang="en-GB" dirty="0"/>
              <a:t> </a:t>
            </a:r>
            <a:r>
              <a:rPr lang="en-GB" dirty="0" smtClean="0"/>
              <a:t>and in the current climate when new government guidance is issued. </a:t>
            </a:r>
          </a:p>
          <a:p>
            <a:pPr lvl="1"/>
            <a:r>
              <a:rPr lang="en-GB" dirty="0" smtClean="0"/>
              <a:t>Update risk assessments if changes made.</a:t>
            </a:r>
          </a:p>
          <a:p>
            <a:pPr lvl="1"/>
            <a:endParaRPr lang="en-GB" dirty="0"/>
          </a:p>
          <a:p>
            <a:pPr marL="457200" lvl="1" indent="0">
              <a:buNone/>
            </a:pPr>
            <a:endParaRPr lang="en-GB"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59972424"/>
      </p:ext>
    </p:extLst>
  </p:cSld>
  <p:clrMapOvr>
    <a:masterClrMapping/>
  </p:clrMapOvr>
  <mc:AlternateContent xmlns:mc="http://schemas.openxmlformats.org/markup-compatibility/2006">
    <mc:Choice xmlns:p14="http://schemas.microsoft.com/office/powerpoint/2010/main" Requires="p14">
      <p:transition spd="slow" p14:dur="2000" advTm="48320"/>
    </mc:Choice>
    <mc:Fallback>
      <p:transition spd="slow" advTm="48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An example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79849193"/>
              </p:ext>
            </p:extLst>
          </p:nvPr>
        </p:nvGraphicFramePr>
        <p:xfrm>
          <a:off x="329609" y="1382235"/>
          <a:ext cx="11653283" cy="4378162"/>
        </p:xfrm>
        <a:graphic>
          <a:graphicData uri="http://schemas.openxmlformats.org/drawingml/2006/table">
            <a:tbl>
              <a:tblPr firstRow="1" bandRow="1">
                <a:tableStyleId>{5C22544A-7EE6-4342-B048-85BDC9FD1C3A}</a:tableStyleId>
              </a:tblPr>
              <a:tblGrid>
                <a:gridCol w="999461">
                  <a:extLst>
                    <a:ext uri="{9D8B030D-6E8A-4147-A177-3AD203B41FA5}">
                      <a16:colId xmlns:a16="http://schemas.microsoft.com/office/drawing/2014/main" val="4224704847"/>
                    </a:ext>
                  </a:extLst>
                </a:gridCol>
                <a:gridCol w="956930">
                  <a:extLst>
                    <a:ext uri="{9D8B030D-6E8A-4147-A177-3AD203B41FA5}">
                      <a16:colId xmlns:a16="http://schemas.microsoft.com/office/drawing/2014/main" val="4266411396"/>
                    </a:ext>
                  </a:extLst>
                </a:gridCol>
                <a:gridCol w="1424763">
                  <a:extLst>
                    <a:ext uri="{9D8B030D-6E8A-4147-A177-3AD203B41FA5}">
                      <a16:colId xmlns:a16="http://schemas.microsoft.com/office/drawing/2014/main" val="1136913930"/>
                    </a:ext>
                  </a:extLst>
                </a:gridCol>
                <a:gridCol w="5667153">
                  <a:extLst>
                    <a:ext uri="{9D8B030D-6E8A-4147-A177-3AD203B41FA5}">
                      <a16:colId xmlns:a16="http://schemas.microsoft.com/office/drawing/2014/main" val="2269469292"/>
                    </a:ext>
                  </a:extLst>
                </a:gridCol>
                <a:gridCol w="1318437">
                  <a:extLst>
                    <a:ext uri="{9D8B030D-6E8A-4147-A177-3AD203B41FA5}">
                      <a16:colId xmlns:a16="http://schemas.microsoft.com/office/drawing/2014/main" val="2801830349"/>
                    </a:ext>
                  </a:extLst>
                </a:gridCol>
                <a:gridCol w="1286539">
                  <a:extLst>
                    <a:ext uri="{9D8B030D-6E8A-4147-A177-3AD203B41FA5}">
                      <a16:colId xmlns:a16="http://schemas.microsoft.com/office/drawing/2014/main" val="614343284"/>
                    </a:ext>
                  </a:extLst>
                </a:gridCol>
              </a:tblGrid>
              <a:tr h="542583">
                <a:tc>
                  <a:txBody>
                    <a:bodyPr/>
                    <a:lstStyle/>
                    <a:p>
                      <a:r>
                        <a:rPr lang="en-GB" sz="1400" dirty="0" smtClean="0"/>
                        <a:t>Activity</a:t>
                      </a:r>
                      <a:endParaRPr lang="en-GB" sz="1400" dirty="0"/>
                    </a:p>
                  </a:txBody>
                  <a:tcPr/>
                </a:tc>
                <a:tc>
                  <a:txBody>
                    <a:bodyPr/>
                    <a:lstStyle/>
                    <a:p>
                      <a:r>
                        <a:rPr lang="en-GB" sz="1400" dirty="0" smtClean="0"/>
                        <a:t>Hazard</a:t>
                      </a:r>
                      <a:endParaRPr lang="en-GB" sz="1400" dirty="0"/>
                    </a:p>
                  </a:txBody>
                  <a:tcPr/>
                </a:tc>
                <a:tc>
                  <a:txBody>
                    <a:bodyPr/>
                    <a:lstStyle/>
                    <a:p>
                      <a:r>
                        <a:rPr lang="en-GB" sz="1400" dirty="0" smtClean="0"/>
                        <a:t>Pre control measure risk rating</a:t>
                      </a:r>
                      <a:endParaRPr lang="en-GB" sz="1400" dirty="0"/>
                    </a:p>
                  </a:txBody>
                  <a:tcPr/>
                </a:tc>
                <a:tc>
                  <a:txBody>
                    <a:bodyPr/>
                    <a:lstStyle/>
                    <a:p>
                      <a:r>
                        <a:rPr lang="en-GB" sz="1400" dirty="0" smtClean="0"/>
                        <a:t>Control measures</a:t>
                      </a:r>
                      <a:endParaRPr lang="en-GB" sz="1400" dirty="0"/>
                    </a:p>
                  </a:txBody>
                  <a:tcPr/>
                </a:tc>
                <a:tc>
                  <a:txBody>
                    <a:bodyPr/>
                    <a:lstStyle/>
                    <a:p>
                      <a:r>
                        <a:rPr lang="en-GB" sz="1400" dirty="0" smtClean="0"/>
                        <a:t>Persons</a:t>
                      </a:r>
                      <a:r>
                        <a:rPr lang="en-GB" sz="1400" baseline="0" dirty="0" smtClean="0"/>
                        <a:t> </a:t>
                      </a:r>
                      <a:r>
                        <a:rPr lang="en-GB" sz="1400" dirty="0" smtClean="0"/>
                        <a:t>responsible</a:t>
                      </a:r>
                      <a:endParaRPr lang="en-GB" sz="1400" dirty="0"/>
                    </a:p>
                  </a:txBody>
                  <a:tcPr/>
                </a:tc>
                <a:tc>
                  <a:txBody>
                    <a:bodyPr/>
                    <a:lstStyle/>
                    <a:p>
                      <a:r>
                        <a:rPr lang="en-GB" sz="1400" dirty="0" smtClean="0"/>
                        <a:t>Residual risk rating</a:t>
                      </a:r>
                      <a:r>
                        <a:rPr lang="en-GB" sz="1400" baseline="0" dirty="0" smtClean="0"/>
                        <a:t> </a:t>
                      </a:r>
                      <a:endParaRPr lang="en-GB" sz="1400" dirty="0"/>
                    </a:p>
                  </a:txBody>
                  <a:tcPr/>
                </a:tc>
                <a:extLst>
                  <a:ext uri="{0D108BD9-81ED-4DB2-BD59-A6C34878D82A}">
                    <a16:rowId xmlns:a16="http://schemas.microsoft.com/office/drawing/2014/main" val="1489032048"/>
                  </a:ext>
                </a:extLst>
              </a:tr>
              <a:tr h="3646642">
                <a:tc>
                  <a:txBody>
                    <a:bodyPr/>
                    <a:lstStyle/>
                    <a:p>
                      <a:r>
                        <a:rPr lang="en-GB" sz="1600" dirty="0" smtClean="0"/>
                        <a:t>Shopping</a:t>
                      </a:r>
                      <a:r>
                        <a:rPr lang="en-GB" sz="1600" baseline="0" dirty="0" smtClean="0"/>
                        <a:t> by a volunteer for person self-isolating </a:t>
                      </a:r>
                      <a:endParaRPr lang="en-GB" sz="1600" dirty="0"/>
                    </a:p>
                  </a:txBody>
                  <a:tcPr/>
                </a:tc>
                <a:tc>
                  <a:txBody>
                    <a:bodyPr/>
                    <a:lstStyle/>
                    <a:p>
                      <a:r>
                        <a:rPr lang="en-GB" sz="1600" dirty="0" smtClean="0"/>
                        <a:t>Exposure to covid-19</a:t>
                      </a:r>
                      <a:endParaRPr lang="en-GB" sz="1600" dirty="0"/>
                    </a:p>
                  </a:txBody>
                  <a:tcPr/>
                </a:tc>
                <a:tc>
                  <a:txBody>
                    <a:bodyPr/>
                    <a:lstStyle/>
                    <a:p>
                      <a:r>
                        <a:rPr lang="en-GB" sz="1600" dirty="0" smtClean="0"/>
                        <a:t>Catastrophic (5) and possible</a:t>
                      </a:r>
                      <a:r>
                        <a:rPr lang="en-GB" sz="1600" baseline="0" dirty="0" smtClean="0"/>
                        <a:t> (3)</a:t>
                      </a:r>
                    </a:p>
                    <a:p>
                      <a:r>
                        <a:rPr lang="en-GB" sz="1600" baseline="0" dirty="0" smtClean="0"/>
                        <a:t>= 15 Extreme</a:t>
                      </a:r>
                      <a:endParaRPr lang="en-GB" sz="1600" dirty="0"/>
                    </a:p>
                  </a:txBody>
                  <a:tcPr/>
                </a:tc>
                <a:tc>
                  <a:txBody>
                    <a:bodyPr/>
                    <a:lstStyle/>
                    <a:p>
                      <a:r>
                        <a:rPr lang="en-GB" sz="1600" dirty="0" smtClean="0"/>
                        <a:t>Follow</a:t>
                      </a:r>
                      <a:r>
                        <a:rPr lang="en-GB" sz="1600" baseline="0" dirty="0" smtClean="0"/>
                        <a:t> most recent guidance on social distancing and hand washing whilst completing the shop and delivering the shopping.</a:t>
                      </a:r>
                    </a:p>
                    <a:p>
                      <a:endParaRPr lang="en-GB" sz="1600" baseline="0" dirty="0" smtClean="0"/>
                    </a:p>
                    <a:p>
                      <a:r>
                        <a:rPr lang="en-GB" sz="1600" baseline="0" dirty="0" smtClean="0"/>
                        <a:t>When delivering the shopping, leave the shopping at the front door, knock or ring the bell and step back 2m before door is opened.</a:t>
                      </a:r>
                    </a:p>
                    <a:p>
                      <a:endParaRPr lang="en-GB" sz="1600" baseline="0" dirty="0" smtClean="0"/>
                    </a:p>
                    <a:p>
                      <a:r>
                        <a:rPr lang="en-GB" sz="1600" baseline="0" dirty="0" smtClean="0"/>
                        <a:t>Do not enter the property.</a:t>
                      </a:r>
                    </a:p>
                    <a:p>
                      <a:endParaRPr lang="en-GB" sz="1600" baseline="0" dirty="0" smtClean="0"/>
                    </a:p>
                    <a:p>
                      <a:r>
                        <a:rPr lang="en-GB" sz="1600" baseline="0" dirty="0" smtClean="0"/>
                        <a:t>If possible get details of the list by phone and use contactless payment or volunteer shopping card. If list and cash to be collected these should be placed in an envelope, the householder should place them at the front door once opened and step back to allow the volunteer to pick them up </a:t>
                      </a:r>
                      <a:endParaRPr lang="en-GB" sz="1600" dirty="0"/>
                    </a:p>
                  </a:txBody>
                  <a:tcPr/>
                </a:tc>
                <a:tc>
                  <a:txBody>
                    <a:bodyPr/>
                    <a:lstStyle/>
                    <a:p>
                      <a:r>
                        <a:rPr lang="en-GB" sz="1600" dirty="0" smtClean="0"/>
                        <a:t>Volunteer</a:t>
                      </a:r>
                      <a:r>
                        <a:rPr lang="en-GB" sz="1600" baseline="0" dirty="0" smtClean="0"/>
                        <a:t> (also ensure the person receiving the shopping is aware of process)</a:t>
                      </a:r>
                      <a:endParaRPr lang="en-GB" sz="1600" dirty="0"/>
                    </a:p>
                  </a:txBody>
                  <a:tcPr/>
                </a:tc>
                <a:tc>
                  <a:txBody>
                    <a:bodyPr/>
                    <a:lstStyle/>
                    <a:p>
                      <a:r>
                        <a:rPr lang="en-GB" sz="1600" dirty="0" smtClean="0"/>
                        <a:t>Catastrophic (5) and rare (1)</a:t>
                      </a:r>
                    </a:p>
                    <a:p>
                      <a:r>
                        <a:rPr lang="en-GB" sz="1600" dirty="0" smtClean="0"/>
                        <a:t>=</a:t>
                      </a:r>
                      <a:r>
                        <a:rPr lang="en-GB" sz="1600" baseline="0" dirty="0" smtClean="0"/>
                        <a:t>  5 Moderate</a:t>
                      </a:r>
                      <a:endParaRPr lang="en-GB" sz="1600" dirty="0" smtClean="0"/>
                    </a:p>
                    <a:p>
                      <a:endParaRPr lang="en-GB" sz="1600" dirty="0"/>
                    </a:p>
                  </a:txBody>
                  <a:tcPr/>
                </a:tc>
                <a:extLst>
                  <a:ext uri="{0D108BD9-81ED-4DB2-BD59-A6C34878D82A}">
                    <a16:rowId xmlns:a16="http://schemas.microsoft.com/office/drawing/2014/main" val="3969469028"/>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05628213"/>
      </p:ext>
    </p:extLst>
  </p:cSld>
  <p:clrMapOvr>
    <a:masterClrMapping/>
  </p:clrMapOvr>
  <mc:AlternateContent xmlns:mc="http://schemas.openxmlformats.org/markup-compatibility/2006">
    <mc:Choice xmlns:p14="http://schemas.microsoft.com/office/powerpoint/2010/main" Requires="p14">
      <p:transition spd="slow" p14:dur="2000" advTm="74407"/>
    </mc:Choice>
    <mc:Fallback>
      <p:transition spd="slow" advTm="74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Useful information for the current situation</a:t>
            </a:r>
            <a:endParaRPr lang="en-GB" dirty="0"/>
          </a:p>
        </p:txBody>
      </p:sp>
      <p:sp>
        <p:nvSpPr>
          <p:cNvPr id="3" name="Content Placeholder 2"/>
          <p:cNvSpPr>
            <a:spLocks noGrp="1"/>
          </p:cNvSpPr>
          <p:nvPr>
            <p:ph idx="1"/>
          </p:nvPr>
        </p:nvSpPr>
        <p:spPr>
          <a:xfrm>
            <a:off x="838200" y="1825625"/>
            <a:ext cx="10515600" cy="4718866"/>
          </a:xfrm>
        </p:spPr>
        <p:txBody>
          <a:bodyPr>
            <a:normAutofit/>
          </a:bodyPr>
          <a:lstStyle/>
          <a:p>
            <a:r>
              <a:rPr lang="en-GB" dirty="0" smtClean="0"/>
              <a:t>Health </a:t>
            </a:r>
            <a:r>
              <a:rPr lang="en-GB" dirty="0" smtClean="0"/>
              <a:t>and Safety Executive </a:t>
            </a:r>
            <a:endParaRPr lang="en-GB" dirty="0" smtClean="0"/>
          </a:p>
          <a:p>
            <a:pPr lvl="1"/>
            <a:r>
              <a:rPr lang="en-GB" dirty="0" smtClean="0"/>
              <a:t>Risk </a:t>
            </a:r>
            <a:r>
              <a:rPr lang="en-GB" dirty="0" smtClean="0"/>
              <a:t>assessment templates</a:t>
            </a:r>
          </a:p>
          <a:p>
            <a:pPr lvl="1"/>
            <a:r>
              <a:rPr lang="en-GB" dirty="0" smtClean="0"/>
              <a:t>Latest </a:t>
            </a:r>
            <a:r>
              <a:rPr lang="en-GB" dirty="0" err="1" smtClean="0"/>
              <a:t>covid</a:t>
            </a:r>
            <a:r>
              <a:rPr lang="en-GB" dirty="0" smtClean="0"/>
              <a:t> 19 guidance</a:t>
            </a:r>
          </a:p>
          <a:p>
            <a:pPr lvl="1"/>
            <a:r>
              <a:rPr lang="en-GB" dirty="0" smtClean="0"/>
              <a:t>Sample risk assessments</a:t>
            </a:r>
          </a:p>
          <a:p>
            <a:r>
              <a:rPr lang="en-GB" dirty="0" smtClean="0"/>
              <a:t>Government </a:t>
            </a:r>
            <a:r>
              <a:rPr lang="en-GB" dirty="0" smtClean="0"/>
              <a:t>guidance</a:t>
            </a:r>
          </a:p>
          <a:p>
            <a:pPr lvl="1"/>
            <a:r>
              <a:rPr lang="en-GB" dirty="0" smtClean="0"/>
              <a:t>Gov.uk website</a:t>
            </a:r>
          </a:p>
          <a:p>
            <a:pPr lvl="1"/>
            <a:r>
              <a:rPr lang="en-GB" dirty="0" smtClean="0"/>
              <a:t>5 steps to working </a:t>
            </a:r>
            <a:r>
              <a:rPr lang="en-GB" dirty="0" smtClean="0"/>
              <a:t>safely</a:t>
            </a:r>
          </a:p>
          <a:p>
            <a:pPr lvl="0"/>
            <a:r>
              <a:rPr lang="en-GB" dirty="0" smtClean="0">
                <a:solidFill>
                  <a:prstClr val="black"/>
                </a:solidFill>
              </a:rPr>
              <a:t>Factsheet </a:t>
            </a:r>
            <a:r>
              <a:rPr lang="en-GB" dirty="0">
                <a:solidFill>
                  <a:prstClr val="black"/>
                </a:solidFill>
              </a:rPr>
              <a:t>on CVS website</a:t>
            </a:r>
          </a:p>
          <a:p>
            <a:pPr lvl="1"/>
            <a:endParaRPr lang="en-GB" dirty="0"/>
          </a:p>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8680534"/>
      </p:ext>
    </p:extLst>
  </p:cSld>
  <p:clrMapOvr>
    <a:masterClrMapping/>
  </p:clrMapOvr>
  <mc:AlternateContent xmlns:mc="http://schemas.openxmlformats.org/markup-compatibility/2006">
    <mc:Choice xmlns:p14="http://schemas.microsoft.com/office/powerpoint/2010/main" Requires="p14">
      <p:transition spd="slow" p14:dur="2000" advTm="46044"/>
    </mc:Choice>
    <mc:Fallback>
      <p:transition spd="slow" advTm="46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TotalTime>
  <Words>628</Words>
  <Application>Microsoft Office PowerPoint</Application>
  <PresentationFormat>Widescreen</PresentationFormat>
  <Paragraphs>88</Paragraphs>
  <Slides>10</Slides>
  <Notes>6</Notes>
  <HiddenSlides>0</HiddenSlides>
  <MMClips>10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1_Office Theme</vt:lpstr>
      <vt:lpstr>Managing risk and risk assessments</vt:lpstr>
      <vt:lpstr>What is a risk assessment?</vt:lpstr>
      <vt:lpstr>Steps needed to manage risk</vt:lpstr>
      <vt:lpstr>Steps needed to manage risk</vt:lpstr>
      <vt:lpstr>Risk matrix </vt:lpstr>
      <vt:lpstr>Steps needed to manage risk</vt:lpstr>
      <vt:lpstr>Steps needed to manage risk</vt:lpstr>
      <vt:lpstr>An example</vt:lpstr>
      <vt:lpstr>Useful information for the current situation</vt:lpstr>
      <vt:lpstr>Further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Assessments</dc:title>
  <dc:creator>Elaine Butt</dc:creator>
  <cp:lastModifiedBy>Elaine Butt</cp:lastModifiedBy>
  <cp:revision>38</cp:revision>
  <dcterms:created xsi:type="dcterms:W3CDTF">2020-06-05T11:16:28Z</dcterms:created>
  <dcterms:modified xsi:type="dcterms:W3CDTF">2020-06-16T07:10:17Z</dcterms:modified>
</cp:coreProperties>
</file>