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92" r:id="rId2"/>
    <p:sldId id="317" r:id="rId3"/>
    <p:sldId id="330" r:id="rId4"/>
    <p:sldId id="333" r:id="rId5"/>
    <p:sldId id="335" r:id="rId6"/>
    <p:sldId id="331" r:id="rId7"/>
    <p:sldId id="319" r:id="rId8"/>
    <p:sldId id="308" r:id="rId9"/>
    <p:sldId id="321" r:id="rId10"/>
    <p:sldId id="322" r:id="rId11"/>
    <p:sldId id="306" r:id="rId12"/>
    <p:sldId id="327" r:id="rId13"/>
    <p:sldId id="324" r:id="rId14"/>
    <p:sldId id="326" r:id="rId15"/>
    <p:sldId id="328" r:id="rId16"/>
    <p:sldId id="336" r:id="rId17"/>
    <p:sldId id="337" r:id="rId18"/>
    <p:sldId id="338" r:id="rId19"/>
    <p:sldId id="339" r:id="rId20"/>
    <p:sldId id="340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on Bolus" initials="SB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3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89818" autoAdjust="0"/>
  </p:normalViewPr>
  <p:slideViewPr>
    <p:cSldViewPr snapToGrid="0" snapToObjects="1">
      <p:cViewPr varScale="1">
        <p:scale>
          <a:sx n="66" d="100"/>
          <a:sy n="66" d="100"/>
        </p:scale>
        <p:origin x="8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73EFC-F9FB-4A80-9C8B-85623D9ABB6C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FD80D-F606-419C-A932-75470FF2A0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3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FD80D-F606-419C-A932-75470FF2A09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834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en-GB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(37)</a:t>
            </a:r>
          </a:p>
          <a:p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principles are broadly similar to the principles in the Data Protection Act 1998 (the 1998 Act).</a:t>
            </a:r>
          </a:p>
          <a:p>
            <a:r>
              <a:rPr lang="en-GB" dirty="0" smtClean="0"/>
              <a:t>1998 Act: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GDPR: 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1 – fair and lawful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(a) – lawfulness, fairness and </a:t>
            </a:r>
            <a:r>
              <a:rPr lang="en-GB" b="1" dirty="0" smtClean="0"/>
              <a:t>transparency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2 – purposes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(b) – purpose </a:t>
            </a:r>
            <a:r>
              <a:rPr lang="en-GB" b="1" dirty="0" smtClean="0"/>
              <a:t>limitation</a:t>
            </a:r>
          </a:p>
          <a:p>
            <a:r>
              <a:rPr lang="en-GB" dirty="0" smtClean="0"/>
              <a:t>  </a:t>
            </a:r>
          </a:p>
          <a:p>
            <a:r>
              <a:rPr lang="en-GB" dirty="0" smtClean="0"/>
              <a:t>Principle 3 – adequacy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(c) – </a:t>
            </a:r>
            <a:r>
              <a:rPr lang="en-GB" b="1" dirty="0" smtClean="0"/>
              <a:t>data minimisation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4 – accuracy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(d) – accuracy</a:t>
            </a:r>
          </a:p>
          <a:p>
            <a:r>
              <a:rPr lang="en-GB" dirty="0" smtClean="0"/>
              <a:t>  </a:t>
            </a:r>
          </a:p>
          <a:p>
            <a:r>
              <a:rPr lang="en-GB" dirty="0" smtClean="0"/>
              <a:t>Principle 5 - retention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(e) – </a:t>
            </a:r>
            <a:r>
              <a:rPr lang="en-GB" b="1" dirty="0" smtClean="0"/>
              <a:t>storage limitation</a:t>
            </a:r>
            <a:r>
              <a:rPr lang="en-GB" dirty="0" smtClean="0"/>
              <a:t> 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6 – rights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No principle – separate provisions in Chapter III</a:t>
            </a:r>
          </a:p>
          <a:p>
            <a:r>
              <a:rPr lang="en-GB" dirty="0" smtClean="0"/>
              <a:t>  </a:t>
            </a:r>
          </a:p>
          <a:p>
            <a:r>
              <a:rPr lang="en-GB" dirty="0" smtClean="0"/>
              <a:t>Principle 7 – security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(f) </a:t>
            </a:r>
            <a:r>
              <a:rPr lang="en-GB" b="1" dirty="0" smtClean="0"/>
              <a:t>– integrity and confidentiality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Principle 8 – international transfers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No principle – separate provisions in Chapter V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 (no equivalent)</a:t>
            </a:r>
          </a:p>
          <a:p>
            <a:r>
              <a:rPr lang="en-GB" dirty="0" smtClean="0"/>
              <a:t> </a:t>
            </a:r>
          </a:p>
          <a:p>
            <a:r>
              <a:rPr lang="en-GB" b="1" dirty="0" smtClean="0"/>
              <a:t>Accountability principle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FD80D-F606-419C-A932-75470FF2A09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674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2mina (44)</a:t>
            </a:r>
          </a:p>
          <a:p>
            <a:endParaRPr lang="en-GB" sz="120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 the minimum data you need</a:t>
            </a:r>
          </a:p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GDPR is designed to bring data collection to the necessary minimum. Personal data to be collected should be “</a:t>
            </a:r>
            <a:r>
              <a:rPr lang="en-GB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adequate, relevant and limited to what is necessary in relation to the purposes for which they are processed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 under the GDPR you will actually have to justify the amount of data collected, so make sure to design an adequate policy and document it.  </a:t>
            </a:r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FD80D-F606-419C-A932-75470FF2A09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3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014" y="2153282"/>
            <a:ext cx="6750908" cy="1775297"/>
          </a:xfrm>
        </p:spPr>
        <p:txBody>
          <a:bodyPr lIns="0" rIns="90000" anchor="t"/>
          <a:lstStyle>
            <a:lvl1pPr algn="l"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014" y="3928579"/>
            <a:ext cx="10250986" cy="1208198"/>
          </a:xfrm>
        </p:spPr>
        <p:txBody>
          <a:bodyPr lIns="0" rIns="9000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4" y="470648"/>
            <a:ext cx="3438015" cy="1536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4676"/>
            <a:ext cx="12192000" cy="11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0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095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095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5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146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498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6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952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952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56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56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2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5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6334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63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27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633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634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86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758249"/>
            <a:ext cx="12192000" cy="0"/>
          </a:xfrm>
          <a:prstGeom prst="line">
            <a:avLst/>
          </a:prstGeom>
          <a:ln w="28575">
            <a:solidFill>
              <a:srgbClr val="243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5" y="5943603"/>
            <a:ext cx="1693219" cy="756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56" y="5911557"/>
            <a:ext cx="2834640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7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hyperlink" Target="mailto:info@boltoncvs.org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013" y="2329332"/>
            <a:ext cx="10648047" cy="1775297"/>
          </a:xfrm>
        </p:spPr>
        <p:txBody>
          <a:bodyPr>
            <a:normAutofit fontScale="90000"/>
          </a:bodyPr>
          <a:lstStyle/>
          <a:p>
            <a:r>
              <a:rPr lang="en-GB" sz="4400" dirty="0" smtClean="0"/>
              <a:t>Information Governance and General </a:t>
            </a:r>
            <a:r>
              <a:rPr lang="en-GB" sz="4400" dirty="0"/>
              <a:t>Data Protection </a:t>
            </a:r>
            <a:r>
              <a:rPr lang="en-GB" sz="4400" dirty="0" smtClean="0"/>
              <a:t>Regulation (GDPR) – the basics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014" y="3928578"/>
            <a:ext cx="10250986" cy="1151421"/>
          </a:xfrm>
        </p:spPr>
        <p:txBody>
          <a:bodyPr/>
          <a:lstStyle/>
          <a:p>
            <a:r>
              <a:rPr lang="en-US" dirty="0" smtClean="0"/>
              <a:t>Elaine  Butt </a:t>
            </a:r>
          </a:p>
          <a:p>
            <a:r>
              <a:rPr lang="en-US" dirty="0" smtClean="0"/>
              <a:t>Safeguarding and Governance Senior Officer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8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30"/>
    </mc:Choice>
    <mc:Fallback>
      <p:transition spd="slow" advTm="3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dirty="0"/>
              <a:t>2</a:t>
            </a:r>
            <a:r>
              <a:rPr lang="en-GB" dirty="0" smtClean="0"/>
              <a:t> - Purpose limitation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410371" cy="3796699"/>
          </a:xfrm>
        </p:spPr>
        <p:txBody>
          <a:bodyPr>
            <a:normAutofit/>
          </a:bodyPr>
          <a:lstStyle/>
          <a:p>
            <a:pPr lvl="1"/>
            <a:r>
              <a:rPr lang="en-US" sz="2900" dirty="0" smtClean="0"/>
              <a:t>Be </a:t>
            </a:r>
            <a:r>
              <a:rPr lang="en-US" sz="2900" dirty="0"/>
              <a:t>clear about your purposes for collecting information from the start</a:t>
            </a:r>
            <a:r>
              <a:rPr lang="en-US" sz="2900" dirty="0" smtClean="0"/>
              <a:t>.</a:t>
            </a:r>
          </a:p>
          <a:p>
            <a:pPr lvl="1"/>
            <a:r>
              <a:rPr lang="en-US" sz="2900" dirty="0"/>
              <a:t>Record them as part of your policy and specify them in your privacy information for individuals</a:t>
            </a:r>
          </a:p>
          <a:p>
            <a:pPr lvl="1"/>
            <a:r>
              <a:rPr lang="en-GB" sz="2800" dirty="0" smtClean="0"/>
              <a:t>Only </a:t>
            </a:r>
            <a:r>
              <a:rPr lang="en-GB" sz="2800" dirty="0"/>
              <a:t>use personal data for a new purpose if either this is compatible with your original purpose, you get consent or you have a clear basis in </a:t>
            </a:r>
            <a:r>
              <a:rPr lang="en-GB" sz="2800" dirty="0" smtClean="0"/>
              <a:t>law.</a:t>
            </a:r>
            <a:endParaRPr lang="en-GB" sz="2800" dirty="0"/>
          </a:p>
          <a:p>
            <a:pPr lvl="1"/>
            <a:endParaRPr lang="en-US" sz="29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55"/>
    </mc:Choice>
    <mc:Fallback>
      <p:transition spd="slow" advTm="41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3 - Data minimisation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You must ensure the personal data you hold is: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Adequate – sufficient to properly fulfil the stated purpose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Relevant – has a rational link to that purpose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Limited to what is necessary – you do not hold more than you need for that purpose</a:t>
            </a:r>
          </a:p>
          <a:p>
            <a:pPr marL="0" indent="0">
              <a:buNone/>
            </a:pPr>
            <a:endParaRPr lang="en-GB" sz="36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0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20"/>
    </mc:Choice>
    <mc:Fallback>
      <p:transition spd="slow" advTm="4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4 - Accuracy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all reasonable steps to ensure the personal data held is not incorrect or misleading. </a:t>
            </a:r>
          </a:p>
          <a:p>
            <a:r>
              <a:rPr lang="en-US" dirty="0" smtClean="0"/>
              <a:t>Keep personal data updated, this will depend on what you are using it for. </a:t>
            </a:r>
          </a:p>
          <a:p>
            <a:r>
              <a:rPr lang="en-US" dirty="0" smtClean="0"/>
              <a:t>If personal data is incorrect or misleading, you must take reasonable steps to correct or erase it as soon as possible. </a:t>
            </a:r>
          </a:p>
          <a:p>
            <a:r>
              <a:rPr lang="en-US" dirty="0" smtClean="0"/>
              <a:t>Carefully </a:t>
            </a:r>
            <a:r>
              <a:rPr lang="en-US" dirty="0"/>
              <a:t>consider any challenges to the accuracy of personal data.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1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08"/>
    </mc:Choice>
    <mc:Fallback>
      <p:transition spd="slow" advTm="2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</a:t>
            </a:r>
            <a:r>
              <a:rPr lang="en-GB" dirty="0" smtClean="0"/>
              <a:t> - Storage Limitation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Don’t keep personal data for longer than you need it</a:t>
            </a:r>
          </a:p>
          <a:p>
            <a:r>
              <a:rPr lang="en-US" dirty="0" smtClean="0"/>
              <a:t>Periodically </a:t>
            </a:r>
            <a:r>
              <a:rPr lang="en-US" dirty="0"/>
              <a:t>review the data you hold, and erase or </a:t>
            </a:r>
            <a:r>
              <a:rPr lang="en-US" dirty="0" err="1"/>
              <a:t>anonymise</a:t>
            </a:r>
            <a:r>
              <a:rPr lang="en-US" dirty="0"/>
              <a:t> it when you no longer need it. </a:t>
            </a:r>
            <a:endParaRPr lang="en-US" dirty="0" smtClean="0"/>
          </a:p>
          <a:p>
            <a:r>
              <a:rPr lang="en-US" dirty="0"/>
              <a:t>Think about, and be able to justify, how long you keep personal data. This will depend on your purposes for holding the data. </a:t>
            </a:r>
            <a:endParaRPr lang="en-US" dirty="0" smtClean="0"/>
          </a:p>
          <a:p>
            <a:r>
              <a:rPr lang="en-US" dirty="0"/>
              <a:t>Have </a:t>
            </a:r>
            <a:r>
              <a:rPr lang="en-US" dirty="0" smtClean="0"/>
              <a:t>a policy </a:t>
            </a:r>
            <a:r>
              <a:rPr lang="en-US" dirty="0"/>
              <a:t>setting standard retention periods wherever possible, to comply with documentation requirements.</a:t>
            </a:r>
          </a:p>
          <a:p>
            <a:r>
              <a:rPr lang="en-US" dirty="0" smtClean="0"/>
              <a:t>Consider </a:t>
            </a:r>
            <a:r>
              <a:rPr lang="en-US" dirty="0"/>
              <a:t>any challenges to your retention of data. Individuals have a right to erasure if you no longer need the data. 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54"/>
    </mc:Choice>
    <mc:Fallback>
      <p:transition spd="slow" advTm="4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</a:t>
            </a:r>
            <a:r>
              <a:rPr lang="en-GB" dirty="0" smtClean="0"/>
              <a:t> – Integrity and confidentiality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handle personal data “in a manner ensuring appropriate </a:t>
            </a:r>
            <a:r>
              <a:rPr lang="en-US" dirty="0" smtClean="0"/>
              <a:t>security”</a:t>
            </a:r>
          </a:p>
          <a:p>
            <a:r>
              <a:rPr lang="en-US" dirty="0"/>
              <a:t> Consider things like risk analysis, </a:t>
            </a:r>
            <a:r>
              <a:rPr lang="en-US" dirty="0" err="1"/>
              <a:t>organisational</a:t>
            </a:r>
            <a:r>
              <a:rPr lang="en-US" dirty="0"/>
              <a:t> policies, and physical and technical measures. </a:t>
            </a:r>
          </a:p>
          <a:p>
            <a:r>
              <a:rPr lang="en-US" dirty="0"/>
              <a:t>Consider the state of the art and costs of implementation when deciding what measures to take – but they must be appropriate both to your circumstances and the risk your processing poses.</a:t>
            </a:r>
          </a:p>
          <a:p>
            <a:r>
              <a:rPr lang="en-US" dirty="0"/>
              <a:t>Measures must ensure the ‘confidentiality, integrity and availability’ of your systems and services and the personal data you process within them. </a:t>
            </a:r>
          </a:p>
          <a:p>
            <a:r>
              <a:rPr lang="en-US" dirty="0"/>
              <a:t>Measures must also enable you to restore access and availability to personal data in a timely manner in the event of a physical or technical incident. 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15"/>
    </mc:Choice>
    <mc:Fallback>
      <p:transition spd="slow" advTm="4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 – Accountability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Organisations are</a:t>
            </a:r>
            <a:r>
              <a:rPr lang="en-US" dirty="0" smtClean="0"/>
              <a:t> </a:t>
            </a:r>
            <a:r>
              <a:rPr lang="en-US" dirty="0"/>
              <a:t>responsible for complying with the GDPR and </a:t>
            </a:r>
            <a:r>
              <a:rPr lang="en-US" dirty="0" smtClean="0"/>
              <a:t> </a:t>
            </a:r>
            <a:r>
              <a:rPr lang="en-US" dirty="0"/>
              <a:t>must be able to </a:t>
            </a:r>
            <a:r>
              <a:rPr lang="en-US" dirty="0" smtClean="0"/>
              <a:t>demonstrate </a:t>
            </a:r>
            <a:r>
              <a:rPr lang="en-US" dirty="0"/>
              <a:t>compliance. </a:t>
            </a:r>
            <a:endParaRPr lang="en-US" dirty="0" smtClean="0"/>
          </a:p>
          <a:p>
            <a:r>
              <a:rPr lang="en-US" dirty="0"/>
              <a:t>Put in place appropriate technical and </a:t>
            </a:r>
            <a:r>
              <a:rPr lang="en-US" dirty="0" err="1"/>
              <a:t>organisational</a:t>
            </a:r>
            <a:r>
              <a:rPr lang="en-US" dirty="0"/>
              <a:t> measures to meet the requirements of accountability</a:t>
            </a:r>
          </a:p>
          <a:p>
            <a:r>
              <a:rPr lang="en-US" dirty="0"/>
              <a:t>Accountability obligations are ongoing. You must review and, where necessary, update the measures you put in place.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2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37"/>
    </mc:Choice>
    <mc:Fallback>
      <p:transition spd="slow" advTm="3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protection impact assessment (DPIA)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 </a:t>
            </a:r>
            <a:r>
              <a:rPr lang="en-US" dirty="0" smtClean="0"/>
              <a:t>DPIA </a:t>
            </a:r>
            <a:r>
              <a:rPr lang="en-US" dirty="0"/>
              <a:t>is a process to help you identify and </a:t>
            </a:r>
            <a:r>
              <a:rPr lang="en-US" dirty="0" err="1"/>
              <a:t>minimise</a:t>
            </a:r>
            <a:r>
              <a:rPr lang="en-US" dirty="0"/>
              <a:t> the data protection risks of a project.</a:t>
            </a:r>
          </a:p>
          <a:p>
            <a:r>
              <a:rPr lang="en-US" dirty="0"/>
              <a:t>You must do a DPIA for processing that is likely to result in a high risk to individuals. This includes some specified types of processing. You can use ICA screening checklists to help you decide when to do a DPIA.</a:t>
            </a:r>
          </a:p>
          <a:p>
            <a:r>
              <a:rPr lang="en-US" dirty="0"/>
              <a:t>DPIAs are a legal requirement under the GDPR (General Data Protection Regulation) for data processing that is likely to be ‘high risk’. Failure to carry out a DPIA when required may leave you open to enforcement action. This can include a fine up to 2% of your </a:t>
            </a:r>
            <a:r>
              <a:rPr lang="en-US" dirty="0" err="1"/>
              <a:t>organisation’s</a:t>
            </a:r>
            <a:r>
              <a:rPr lang="en-US" dirty="0"/>
              <a:t> annual global turnover or €10 million – whichever is greater.</a:t>
            </a:r>
          </a:p>
          <a:p>
            <a:r>
              <a:rPr lang="en-US" dirty="0"/>
              <a:t>Regular DPIAs supports the GDPR’s accountability principle, helping </a:t>
            </a:r>
            <a:r>
              <a:rPr lang="en-US" dirty="0" err="1"/>
              <a:t>organisations</a:t>
            </a:r>
            <a:r>
              <a:rPr lang="en-US" dirty="0"/>
              <a:t> demonstrate compliance. Conducting a DPIA can also help increase awareness of privacy and data protection issues within an </a:t>
            </a:r>
            <a:r>
              <a:rPr lang="en-US" dirty="0" err="1"/>
              <a:t>organisation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3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35"/>
    </mc:Choice>
    <mc:Fallback>
      <p:transition spd="slow" advTm="37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Subject Access Requests (SAR)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SAR is a request made by or on behalf of an individual for the information which they are entitled to ask for under Article 15 of the UK GDPR</a:t>
            </a:r>
            <a:r>
              <a:rPr lang="en-US" dirty="0" smtClean="0"/>
              <a:t>.</a:t>
            </a:r>
          </a:p>
          <a:p>
            <a:r>
              <a:rPr lang="en-US" dirty="0"/>
              <a:t>The UK GDPR does not set out formal requirements for a valid request. A</a:t>
            </a:r>
            <a:r>
              <a:rPr lang="en-US" dirty="0" smtClean="0"/>
              <a:t>n </a:t>
            </a:r>
            <a:r>
              <a:rPr lang="en-US" dirty="0"/>
              <a:t>individual can make a SAR verbally or in writing, including by social media</a:t>
            </a:r>
            <a:r>
              <a:rPr lang="en-US" dirty="0" smtClean="0"/>
              <a:t>. It can be made </a:t>
            </a:r>
            <a:r>
              <a:rPr lang="en-US" dirty="0"/>
              <a:t>to any part of </a:t>
            </a:r>
            <a:r>
              <a:rPr lang="en-US" dirty="0" smtClean="0"/>
              <a:t>an </a:t>
            </a:r>
            <a:r>
              <a:rPr lang="en-US" dirty="0" err="1" smtClean="0"/>
              <a:t>organisation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does not </a:t>
            </a:r>
            <a:r>
              <a:rPr lang="en-US" dirty="0"/>
              <a:t>have to direct it to a specific person or contact point.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88"/>
    </mc:Choice>
    <mc:Fallback>
      <p:transition spd="slow" advTm="4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SAR </a:t>
            </a:r>
            <a:r>
              <a:rPr lang="en-GB" dirty="0" err="1" smtClean="0"/>
              <a:t>cont</a:t>
            </a:r>
            <a:r>
              <a:rPr lang="en-GB" dirty="0" smtClean="0"/>
              <a:t>/d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It is important to </a:t>
            </a:r>
            <a:r>
              <a:rPr lang="en-US" dirty="0"/>
              <a:t>comply with a SAR without undue delay and at the latest within one month of receipt of the </a:t>
            </a:r>
            <a:r>
              <a:rPr lang="en-US" dirty="0" smtClean="0"/>
              <a:t>request or </a:t>
            </a:r>
            <a:r>
              <a:rPr lang="en-US" dirty="0"/>
              <a:t>receipt of:</a:t>
            </a:r>
          </a:p>
          <a:p>
            <a:pPr lvl="1"/>
            <a:r>
              <a:rPr lang="en-US" dirty="0" smtClean="0"/>
              <a:t>any </a:t>
            </a:r>
            <a:r>
              <a:rPr lang="en-US" dirty="0"/>
              <a:t>information requested to confirm the requester’s </a:t>
            </a:r>
            <a:r>
              <a:rPr lang="en-US" dirty="0" smtClean="0"/>
              <a:t>identity; </a:t>
            </a:r>
            <a:r>
              <a:rPr lang="en-US" dirty="0"/>
              <a:t>or</a:t>
            </a:r>
          </a:p>
          <a:p>
            <a:pPr lvl="1"/>
            <a:r>
              <a:rPr lang="en-US" dirty="0"/>
              <a:t>a fee (only </a:t>
            </a:r>
            <a:r>
              <a:rPr lang="en-US" dirty="0" smtClean="0"/>
              <a:t>chargeable in exceptional circumstances).</a:t>
            </a:r>
            <a:endParaRPr lang="en-US" dirty="0"/>
          </a:p>
          <a:p>
            <a:r>
              <a:rPr lang="en-US" dirty="0" smtClean="0"/>
              <a:t>The time limit is calculated from </a:t>
            </a:r>
            <a:r>
              <a:rPr lang="en-US" dirty="0"/>
              <a:t>the day you receive the </a:t>
            </a:r>
            <a:r>
              <a:rPr lang="en-US" dirty="0" smtClean="0"/>
              <a:t>SAR, </a:t>
            </a:r>
            <a:r>
              <a:rPr lang="en-US" dirty="0"/>
              <a:t>fee or other requested </a:t>
            </a:r>
            <a:r>
              <a:rPr lang="en-US" dirty="0" smtClean="0"/>
              <a:t>information </a:t>
            </a:r>
            <a:r>
              <a:rPr lang="en-US" dirty="0"/>
              <a:t>until the corresponding calendar date in the next month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time can be extended by a  </a:t>
            </a:r>
            <a:r>
              <a:rPr lang="en-US" dirty="0"/>
              <a:t>further two months if the request is:</a:t>
            </a:r>
          </a:p>
          <a:p>
            <a:pPr lvl="1"/>
            <a:r>
              <a:rPr lang="en-US" dirty="0"/>
              <a:t>complex; or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number of </a:t>
            </a:r>
            <a:r>
              <a:rPr lang="en-US" dirty="0" smtClean="0"/>
              <a:t>requests have been received </a:t>
            </a:r>
            <a:r>
              <a:rPr lang="en-US" dirty="0"/>
              <a:t>from the individual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9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12"/>
    </mc:Choice>
    <mc:Fallback>
      <p:transition spd="slow" advTm="7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SAR </a:t>
            </a:r>
            <a:r>
              <a:rPr lang="en-GB" dirty="0" err="1" smtClean="0"/>
              <a:t>cont</a:t>
            </a:r>
            <a:r>
              <a:rPr lang="en-GB" dirty="0" smtClean="0"/>
              <a:t>/d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966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</a:t>
            </a:r>
            <a:r>
              <a:rPr lang="en-US" dirty="0"/>
              <a:t>reasonable search </a:t>
            </a:r>
            <a:r>
              <a:rPr lang="en-US" dirty="0" smtClean="0"/>
              <a:t>should be carried out for </a:t>
            </a:r>
            <a:r>
              <a:rPr lang="en-US" dirty="0"/>
              <a:t>the requested information </a:t>
            </a:r>
            <a:r>
              <a:rPr lang="en-US" dirty="0" smtClean="0"/>
              <a:t>and </a:t>
            </a:r>
            <a:r>
              <a:rPr lang="en-US" dirty="0"/>
              <a:t>should provide it in an accessible, concise and intelligible format as well as disclosing it securely</a:t>
            </a:r>
          </a:p>
          <a:p>
            <a:r>
              <a:rPr lang="en-US" dirty="0" smtClean="0"/>
              <a:t>To </a:t>
            </a:r>
            <a:r>
              <a:rPr lang="en-US" dirty="0"/>
              <a:t>avoid personal data about one individual being sent to another, either accidentally or as a result of deception, </a:t>
            </a:r>
            <a:r>
              <a:rPr lang="en-US" dirty="0" smtClean="0"/>
              <a:t>it is important to ensure that:</a:t>
            </a:r>
            <a:endParaRPr lang="en-US" dirty="0"/>
          </a:p>
          <a:p>
            <a:pPr lvl="1"/>
            <a:r>
              <a:rPr lang="en-US" dirty="0" smtClean="0"/>
              <a:t>The identity of the requester is confirmed (</a:t>
            </a:r>
            <a:r>
              <a:rPr lang="en-US" dirty="0"/>
              <a:t>or the person the request is made on behalf of); and</a:t>
            </a:r>
          </a:p>
          <a:p>
            <a:pPr lvl="1"/>
            <a:r>
              <a:rPr lang="en-US" dirty="0"/>
              <a:t>the data </a:t>
            </a:r>
            <a:r>
              <a:rPr lang="en-US" dirty="0" smtClean="0"/>
              <a:t>held </a:t>
            </a:r>
            <a:r>
              <a:rPr lang="en-US" dirty="0"/>
              <a:t>relates to the individual in question (</a:t>
            </a:r>
            <a:r>
              <a:rPr lang="en-US" dirty="0" err="1"/>
              <a:t>eg</a:t>
            </a:r>
            <a:r>
              <a:rPr lang="en-US" dirty="0"/>
              <a:t> when an individual has similar identifying details to another person). </a:t>
            </a:r>
            <a:endParaRPr lang="en-US" dirty="0" smtClean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2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"/>
    </mc:Choice>
    <mc:Fallback>
      <p:transition spd="slow" advTm="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GDPR Regulations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affects all organisations which store personal information about individuals.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designed to give individuals more rights when it comes to how their information is gathered, stored and used. 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builds on current Data Protection legislation to ensure that all organisations are acting transparently and fairly when it comes to personal information. 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Aims to ensure an individual’s right to make sure their data is held securely, correctly, and in a manner which is easily accessible and for which they can give their explicit consent</a:t>
            </a:r>
            <a:r>
              <a:rPr lang="en-GB" sz="2400" dirty="0" smtClean="0">
                <a:solidFill>
                  <a:prstClr val="black"/>
                </a:solidFill>
              </a:rPr>
              <a:t>.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06"/>
    </mc:Choice>
    <mc:Fallback>
      <p:transition spd="slow" advTm="41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Additional information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GB" dirty="0" smtClean="0"/>
          </a:p>
          <a:p>
            <a:pPr lvl="1"/>
            <a:r>
              <a:rPr lang="en-GB" dirty="0" smtClean="0"/>
              <a:t>Information Commissioner’s  Office website</a:t>
            </a:r>
          </a:p>
          <a:p>
            <a:pPr lvl="1"/>
            <a:r>
              <a:rPr lang="en-GB" dirty="0" smtClean="0"/>
              <a:t>Factsheet alongside this presentation</a:t>
            </a:r>
          </a:p>
          <a:p>
            <a:pPr lvl="1"/>
            <a:r>
              <a:rPr lang="en-GB" dirty="0" smtClean="0"/>
              <a:t>Contact Bolton </a:t>
            </a:r>
            <a:r>
              <a:rPr lang="en-GB" smtClean="0"/>
              <a:t>CVS </a:t>
            </a:r>
            <a:r>
              <a:rPr lang="en-GB" smtClean="0">
                <a:hlinkClick r:id="rId4"/>
              </a:rPr>
              <a:t>info@boltoncvs.org.uk</a:t>
            </a:r>
            <a:r>
              <a:rPr lang="en-GB" smtClean="0"/>
              <a:t> or 01204 546010</a:t>
            </a:r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53"/>
    </mc:Choice>
    <mc:Fallback>
      <p:transition spd="slow" advTm="2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Governance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management of information within an </a:t>
            </a:r>
            <a:r>
              <a:rPr lang="en-US" dirty="0" err="1"/>
              <a:t>organisation</a:t>
            </a:r>
            <a:r>
              <a:rPr lang="en-US" dirty="0"/>
              <a:t>.</a:t>
            </a:r>
          </a:p>
          <a:p>
            <a:r>
              <a:rPr lang="en-US" dirty="0"/>
              <a:t>Covers practice, policies and procedures.</a:t>
            </a:r>
          </a:p>
          <a:p>
            <a:r>
              <a:rPr lang="en-US" dirty="0"/>
              <a:t>Covers legal compliance, operational transparency and consistent practice.</a:t>
            </a:r>
          </a:p>
          <a:p>
            <a:r>
              <a:rPr lang="en-US" dirty="0"/>
              <a:t>Includes security, electronic communications, archiving, finance etc.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75"/>
    </mc:Choice>
    <mc:Fallback>
      <p:transition spd="slow" advTm="2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Controller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Decides</a:t>
            </a:r>
          </a:p>
          <a:p>
            <a:pPr lvl="1"/>
            <a:r>
              <a:rPr lang="en-US" dirty="0" smtClean="0"/>
              <a:t>to collect personal data in the first place;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lawful basis for doing so;</a:t>
            </a:r>
          </a:p>
          <a:p>
            <a:pPr lvl="1"/>
            <a:r>
              <a:rPr lang="en-US" dirty="0"/>
              <a:t>what types of personal data to collect;</a:t>
            </a:r>
          </a:p>
          <a:p>
            <a:pPr lvl="1"/>
            <a:r>
              <a:rPr lang="en-US" dirty="0"/>
              <a:t>the purpose or purposes the data are to be used for;</a:t>
            </a:r>
          </a:p>
          <a:p>
            <a:pPr lvl="1"/>
            <a:r>
              <a:rPr lang="en-US" dirty="0"/>
              <a:t>which individuals to collect data about;</a:t>
            </a:r>
          </a:p>
          <a:p>
            <a:pPr lvl="1"/>
            <a:r>
              <a:rPr lang="en-US" dirty="0"/>
              <a:t>whether to disclose the data, and if so, to whom;</a:t>
            </a:r>
          </a:p>
          <a:p>
            <a:pPr lvl="1"/>
            <a:r>
              <a:rPr lang="en-US" dirty="0"/>
              <a:t>what to tell individuals about the processing;</a:t>
            </a:r>
          </a:p>
          <a:p>
            <a:pPr lvl="1"/>
            <a:r>
              <a:rPr lang="en-US" dirty="0"/>
              <a:t>how to respond to requests made in line with individuals’ rights; and</a:t>
            </a:r>
          </a:p>
          <a:p>
            <a:pPr lvl="1"/>
            <a:r>
              <a:rPr lang="en-US" dirty="0"/>
              <a:t>how long to retain the data or whether to make non-routine amendments to the data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6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75"/>
    </mc:Choice>
    <mc:Fallback>
      <p:transition spd="slow" advTm="17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Processor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has </a:t>
            </a:r>
            <a:r>
              <a:rPr lang="en-US" dirty="0"/>
              <a:t>fewer obligations, but must be careful to only process personal data in line with the relevant controller’s </a:t>
            </a:r>
            <a:r>
              <a:rPr lang="en-US" dirty="0" smtClean="0"/>
              <a:t>instructions</a:t>
            </a:r>
          </a:p>
          <a:p>
            <a:r>
              <a:rPr lang="en-US" dirty="0" smtClean="0"/>
              <a:t>They  may decide –</a:t>
            </a:r>
            <a:endParaRPr lang="en-US" dirty="0"/>
          </a:p>
          <a:p>
            <a:pPr lvl="1"/>
            <a:r>
              <a:rPr lang="en-US" dirty="0"/>
              <a:t>what IT systems or other methods to use to collect personal data;</a:t>
            </a:r>
          </a:p>
          <a:p>
            <a:pPr lvl="1"/>
            <a:r>
              <a:rPr lang="en-US" dirty="0"/>
              <a:t>how to store the personal data;</a:t>
            </a:r>
          </a:p>
          <a:p>
            <a:pPr lvl="1"/>
            <a:r>
              <a:rPr lang="en-US" dirty="0"/>
              <a:t>the details of the security measures to protect the personal data;</a:t>
            </a:r>
          </a:p>
          <a:p>
            <a:pPr lvl="1"/>
            <a:r>
              <a:rPr lang="en-US" dirty="0"/>
              <a:t>how it will transfer the personal data from one </a:t>
            </a:r>
            <a:r>
              <a:rPr lang="en-US" dirty="0" err="1"/>
              <a:t>organisation</a:t>
            </a:r>
            <a:r>
              <a:rPr lang="en-US" dirty="0"/>
              <a:t> to another;</a:t>
            </a:r>
          </a:p>
          <a:p>
            <a:pPr lvl="1"/>
            <a:r>
              <a:rPr lang="en-US" dirty="0"/>
              <a:t>how it will retrieve personal data about certain individuals;</a:t>
            </a:r>
          </a:p>
          <a:p>
            <a:pPr lvl="1"/>
            <a:r>
              <a:rPr lang="en-US" dirty="0"/>
              <a:t>how it will ensure it adheres to a retention schedule; and</a:t>
            </a:r>
          </a:p>
          <a:p>
            <a:pPr lvl="1"/>
            <a:r>
              <a:rPr lang="en-US" dirty="0"/>
              <a:t>how it will delete or dispose of the data.</a:t>
            </a:r>
          </a:p>
          <a:p>
            <a:pPr lvl="1"/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1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1"/>
    </mc:Choice>
    <mc:Fallback>
      <p:transition spd="slow" advTm="16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Personal data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which relates to a living person who can be identified from that data on its own, or when taken together with other information which is likely to come into our possession. </a:t>
            </a:r>
          </a:p>
          <a:p>
            <a:r>
              <a:rPr lang="en-US" dirty="0"/>
              <a:t>It includes any expression of opinion about the person and an indication of the intentions of us or others, in respect of that person.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9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0"/>
    </mc:Choice>
    <mc:Fallback>
      <p:transition spd="slow" advTm="1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Personal Data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22400"/>
            <a:ext cx="5181600" cy="4557485"/>
          </a:xfrm>
        </p:spPr>
        <p:txBody>
          <a:bodyPr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name, last name/surname, maiden name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address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address (street</a:t>
            </a:r>
            <a:r>
              <a:rPr lang="en-US" sz="7400" dirty="0" smtClean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postal code, city)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number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of birth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 account number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card number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US" sz="7400" dirty="0" smtClean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</a:t>
            </a: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Number, (Social) Insurance Number, Social Security Number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Taxpayer Identification Number, Tax File Number, </a:t>
            </a:r>
            <a:endParaRPr lang="en-US" sz="7400" dirty="0" smtClean="0">
              <a:solidFill>
                <a:srgbClr val="454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7400" dirty="0" smtClean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  <a:r>
              <a:rPr lang="en-US" sz="74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7400" dirty="0" smtClean="0">
              <a:solidFill>
                <a:srgbClr val="4549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454957"/>
              </a:solidFill>
              <a:latin typeface="Encode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454957"/>
              </a:solidFill>
              <a:latin typeface="Encode Sans"/>
            </a:endParaRP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422400"/>
            <a:ext cx="5181600" cy="4198471"/>
          </a:xfrm>
        </p:spPr>
        <p:txBody>
          <a:bodyPr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Passport number, national ID number, driver's license number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 smtClean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</a:t>
            </a: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plate number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number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address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 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Handwriting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 smtClean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profile IDs/links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device IDs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4549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history, job title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7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5"/>
    </mc:Choice>
    <mc:Fallback>
      <p:transition spd="slow" advTm="13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5881" y="1825625"/>
            <a:ext cx="8374240" cy="3606703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GB" sz="3600" b="1" dirty="0" smtClean="0"/>
              <a:t>Lawfulness, fairness, transparency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/>
              <a:t>Purpose limitation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/>
              <a:t>Data minimisation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/>
              <a:t>Accuracy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/>
              <a:t>Storage Limitation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/>
              <a:t>Integrity and confidentiality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/>
              <a:t>Accountability</a:t>
            </a:r>
            <a:endParaRPr lang="en-GB" sz="3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137569" y="943113"/>
            <a:ext cx="6840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Arial"/>
                <a:cs typeface="Arial"/>
              </a:rPr>
              <a:t>7 Key principles: </a:t>
            </a:r>
          </a:p>
          <a:p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3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6"/>
    </mc:Choice>
    <mc:Fallback>
      <p:transition spd="slow" advTm="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 </a:t>
            </a:r>
            <a:r>
              <a:rPr lang="en-GB" dirty="0"/>
              <a:t>-</a:t>
            </a:r>
            <a:r>
              <a:rPr lang="en-GB" dirty="0" smtClean="0"/>
              <a:t> Lawful, fair and transparent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96699"/>
          </a:xfrm>
        </p:spPr>
        <p:txBody>
          <a:bodyPr>
            <a:normAutofit/>
          </a:bodyPr>
          <a:lstStyle/>
          <a:p>
            <a:pPr lvl="1"/>
            <a:r>
              <a:rPr lang="en-US" sz="2900" dirty="0" smtClean="0"/>
              <a:t>Obtain </a:t>
            </a:r>
            <a:r>
              <a:rPr lang="en-US" sz="2900" dirty="0"/>
              <a:t>the data on a lawful basis, leave the individual fully informed </a:t>
            </a:r>
            <a:r>
              <a:rPr lang="en-US" sz="2900" dirty="0" smtClean="0"/>
              <a:t>of what will be done with their information and </a:t>
            </a:r>
            <a:r>
              <a:rPr lang="en-US" sz="2900" dirty="0"/>
              <a:t>keep your </a:t>
            </a:r>
            <a:r>
              <a:rPr lang="en-US" sz="2900" dirty="0" smtClean="0"/>
              <a:t>word.</a:t>
            </a:r>
          </a:p>
          <a:p>
            <a:pPr lvl="1"/>
            <a:r>
              <a:rPr lang="en-US" sz="2900" dirty="0"/>
              <a:t>Ensure that you do not do anything with the data in breach of any other laws. </a:t>
            </a:r>
            <a:endParaRPr lang="en-US" sz="2900" dirty="0" smtClean="0"/>
          </a:p>
          <a:p>
            <a:pPr lvl="1"/>
            <a:r>
              <a:rPr lang="en-US" sz="2800" dirty="0"/>
              <a:t>Do not process the data in a way that is unduly detrimental, unexpected or misleading to the individuals concerned</a:t>
            </a:r>
            <a:endParaRPr lang="en-US" sz="2900" dirty="0"/>
          </a:p>
          <a:p>
            <a:pPr lvl="1"/>
            <a:endParaRPr lang="en-GB" sz="26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3795713"/>
          </a:xfrm>
        </p:spPr>
        <p:txBody>
          <a:bodyPr>
            <a:normAutofit/>
          </a:bodyPr>
          <a:lstStyle/>
          <a:p>
            <a:endParaRPr lang="en-US" sz="3300" dirty="0"/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2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21"/>
    </mc:Choice>
    <mc:Fallback>
      <p:transition spd="slow" advTm="37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14792</TotalTime>
  <Words>1761</Words>
  <Application>Microsoft Office PowerPoint</Application>
  <PresentationFormat>Widescreen</PresentationFormat>
  <Paragraphs>189</Paragraphs>
  <Slides>20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Encode Sans</vt:lpstr>
      <vt:lpstr>Office Theme</vt:lpstr>
      <vt:lpstr>Information Governance and General Data Protection Regulation (GDPR) – the basics</vt:lpstr>
      <vt:lpstr>GDPR Regulations</vt:lpstr>
      <vt:lpstr>Information Governance </vt:lpstr>
      <vt:lpstr>Data Controller</vt:lpstr>
      <vt:lpstr>Data Processor</vt:lpstr>
      <vt:lpstr>Personal data </vt:lpstr>
      <vt:lpstr>Examples of Personal Data</vt:lpstr>
      <vt:lpstr>PowerPoint Presentation</vt:lpstr>
      <vt:lpstr>1 - Lawful, fair and transparent</vt:lpstr>
      <vt:lpstr> 2 - Purpose limitation</vt:lpstr>
      <vt:lpstr>3 - Data minimisation</vt:lpstr>
      <vt:lpstr>4 - Accuracy</vt:lpstr>
      <vt:lpstr>5 - Storage Limitation</vt:lpstr>
      <vt:lpstr>6 – Integrity and confidentiality </vt:lpstr>
      <vt:lpstr>7 – Accountability </vt:lpstr>
      <vt:lpstr>Data protection impact assessment (DPIA)</vt:lpstr>
      <vt:lpstr>Subject Access Requests (SAR)</vt:lpstr>
      <vt:lpstr>SAR cont/d</vt:lpstr>
      <vt:lpstr>SAR cont/d</vt:lpstr>
      <vt:lpstr>Additional information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Elaine Butt</cp:lastModifiedBy>
  <cp:revision>131</cp:revision>
  <cp:lastPrinted>2020-02-25T10:10:34Z</cp:lastPrinted>
  <dcterms:created xsi:type="dcterms:W3CDTF">2016-11-01T13:58:35Z</dcterms:created>
  <dcterms:modified xsi:type="dcterms:W3CDTF">2021-09-28T15:00:09Z</dcterms:modified>
</cp:coreProperties>
</file>